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Proxima Nova" panose="020B0604020202020204" charset="0"/>
      <p:regular r:id="rId20"/>
    </p:embeddedFont>
    <p:embeddedFont>
      <p:font typeface="Proxima Nova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8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sv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sv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9.svg"/><Relationship Id="rId7"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8.svg"/><Relationship Id="rId10" Type="http://schemas.openxmlformats.org/officeDocument/2006/relationships/image" Target="../media/image34.jpeg"/><Relationship Id="rId4" Type="http://schemas.openxmlformats.org/officeDocument/2006/relationships/image" Target="../media/image27.png"/><Relationship Id="rId9"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3773782">
            <a:off x="-3952024" y="-3254752"/>
            <a:ext cx="7273962" cy="6996229"/>
          </a:xfrm>
          <a:custGeom>
            <a:avLst/>
            <a:gdLst/>
            <a:ahLst/>
            <a:cxnLst/>
            <a:rect l="l" t="t" r="r" b="b"/>
            <a:pathLst>
              <a:path w="7273962" h="6996229">
                <a:moveTo>
                  <a:pt x="0" y="0"/>
                </a:moveTo>
                <a:lnTo>
                  <a:pt x="7273962" y="0"/>
                </a:lnTo>
                <a:lnTo>
                  <a:pt x="7273962" y="6996229"/>
                </a:lnTo>
                <a:lnTo>
                  <a:pt x="0" y="6996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63668" y="3023265"/>
            <a:ext cx="4840936" cy="3643905"/>
          </a:xfrm>
          <a:custGeom>
            <a:avLst/>
            <a:gdLst/>
            <a:ahLst/>
            <a:cxnLst/>
            <a:rect l="l" t="t" r="r" b="b"/>
            <a:pathLst>
              <a:path w="4840936" h="3643905">
                <a:moveTo>
                  <a:pt x="0" y="0"/>
                </a:moveTo>
                <a:lnTo>
                  <a:pt x="4840937" y="0"/>
                </a:lnTo>
                <a:lnTo>
                  <a:pt x="4840937" y="3643904"/>
                </a:lnTo>
                <a:lnTo>
                  <a:pt x="0" y="3643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500603">
            <a:off x="14382175" y="7460623"/>
            <a:ext cx="6462252" cy="6286009"/>
          </a:xfrm>
          <a:custGeom>
            <a:avLst/>
            <a:gdLst/>
            <a:ahLst/>
            <a:cxnLst/>
            <a:rect l="l" t="t" r="r" b="b"/>
            <a:pathLst>
              <a:path w="6462252" h="6286009">
                <a:moveTo>
                  <a:pt x="0" y="0"/>
                </a:moveTo>
                <a:lnTo>
                  <a:pt x="6462252" y="0"/>
                </a:lnTo>
                <a:lnTo>
                  <a:pt x="6462252" y="6286008"/>
                </a:lnTo>
                <a:lnTo>
                  <a:pt x="0" y="62860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35056" y="2536028"/>
            <a:ext cx="9144000" cy="3945508"/>
          </a:xfrm>
          <a:custGeom>
            <a:avLst/>
            <a:gdLst/>
            <a:ahLst/>
            <a:cxnLst/>
            <a:rect l="l" t="t" r="r" b="b"/>
            <a:pathLst>
              <a:path w="9144000" h="3945508">
                <a:moveTo>
                  <a:pt x="0" y="0"/>
                </a:moveTo>
                <a:lnTo>
                  <a:pt x="9144000" y="0"/>
                </a:lnTo>
                <a:lnTo>
                  <a:pt x="9144000" y="3945508"/>
                </a:lnTo>
                <a:lnTo>
                  <a:pt x="0" y="3945508"/>
                </a:lnTo>
                <a:lnTo>
                  <a:pt x="0" y="0"/>
                </a:lnTo>
                <a:close/>
              </a:path>
            </a:pathLst>
          </a:custGeom>
          <a:blipFill>
            <a:blip r:embed="rId8"/>
            <a:stretch>
              <a:fillRect t="-2054" b="-2054"/>
            </a:stretch>
          </a:blipFill>
        </p:spPr>
      </p:sp>
      <p:sp>
        <p:nvSpPr>
          <p:cNvPr id="6" name="TextBox 6"/>
          <p:cNvSpPr txBox="1"/>
          <p:nvPr/>
        </p:nvSpPr>
        <p:spPr>
          <a:xfrm>
            <a:off x="3430523" y="415868"/>
            <a:ext cx="14503609" cy="2180499"/>
          </a:xfrm>
          <a:prstGeom prst="rect">
            <a:avLst/>
          </a:prstGeom>
        </p:spPr>
        <p:txBody>
          <a:bodyPr lIns="0" tIns="0" rIns="0" bIns="0" rtlCol="0" anchor="t">
            <a:spAutoFit/>
          </a:bodyPr>
          <a:lstStyle/>
          <a:p>
            <a:pPr>
              <a:lnSpc>
                <a:spcPts val="8678"/>
              </a:lnSpc>
            </a:pPr>
            <a:r>
              <a:rPr lang="en-US" sz="6942" spc="69">
                <a:solidFill>
                  <a:srgbClr val="033C40"/>
                </a:solidFill>
                <a:latin typeface="Proxima Nova Bold"/>
              </a:rPr>
              <a:t>HSS 232 HOSPITAL VISIT REPORT</a:t>
            </a:r>
          </a:p>
          <a:p>
            <a:pPr>
              <a:lnSpc>
                <a:spcPts val="8678"/>
              </a:lnSpc>
            </a:pPr>
            <a:endParaRPr lang="en-US" sz="6942" spc="69">
              <a:solidFill>
                <a:srgbClr val="033C40"/>
              </a:solidFill>
              <a:latin typeface="Proxima Nova Bold"/>
            </a:endParaRPr>
          </a:p>
        </p:txBody>
      </p:sp>
      <p:sp>
        <p:nvSpPr>
          <p:cNvPr id="7" name="TextBox 7"/>
          <p:cNvSpPr txBox="1"/>
          <p:nvPr/>
        </p:nvSpPr>
        <p:spPr>
          <a:xfrm>
            <a:off x="1334896" y="6648119"/>
            <a:ext cx="4191253" cy="3638881"/>
          </a:xfrm>
          <a:prstGeom prst="rect">
            <a:avLst/>
          </a:prstGeom>
        </p:spPr>
        <p:txBody>
          <a:bodyPr lIns="0" tIns="0" rIns="0" bIns="0" rtlCol="0" anchor="t">
            <a:spAutoFit/>
          </a:bodyPr>
          <a:lstStyle/>
          <a:p>
            <a:pPr>
              <a:lnSpc>
                <a:spcPts val="3647"/>
              </a:lnSpc>
            </a:pPr>
            <a:r>
              <a:rPr lang="en-US" sz="2918">
                <a:solidFill>
                  <a:srgbClr val="033C40"/>
                </a:solidFill>
                <a:latin typeface="Proxima Nova Bold"/>
              </a:rPr>
              <a:t>PRESENTATION BY –</a:t>
            </a:r>
          </a:p>
          <a:p>
            <a:pPr>
              <a:lnSpc>
                <a:spcPts val="3522"/>
              </a:lnSpc>
            </a:pPr>
            <a:r>
              <a:rPr lang="en-US" sz="2818">
                <a:solidFill>
                  <a:srgbClr val="033C40"/>
                </a:solidFill>
                <a:latin typeface="Proxima Nova Bold"/>
              </a:rPr>
              <a:t>GROUP 11 </a:t>
            </a:r>
          </a:p>
          <a:p>
            <a:pPr>
              <a:lnSpc>
                <a:spcPts val="3647"/>
              </a:lnSpc>
            </a:pPr>
            <a:r>
              <a:rPr lang="en-US" sz="2918">
                <a:solidFill>
                  <a:srgbClr val="033C40"/>
                </a:solidFill>
                <a:latin typeface="Proxima Nova Bold"/>
              </a:rPr>
              <a:t> </a:t>
            </a:r>
          </a:p>
          <a:p>
            <a:pPr>
              <a:lnSpc>
                <a:spcPts val="3647"/>
              </a:lnSpc>
            </a:pPr>
            <a:r>
              <a:rPr lang="en-US" sz="2918">
                <a:solidFill>
                  <a:srgbClr val="033C40"/>
                </a:solidFill>
                <a:latin typeface="Proxima Nova Bold"/>
              </a:rPr>
              <a:t>ANKIT SINGH  </a:t>
            </a:r>
          </a:p>
          <a:p>
            <a:pPr>
              <a:lnSpc>
                <a:spcPts val="3647"/>
              </a:lnSpc>
            </a:pPr>
            <a:r>
              <a:rPr lang="en-US" sz="2918">
                <a:solidFill>
                  <a:srgbClr val="033C40"/>
                </a:solidFill>
                <a:latin typeface="Proxima Nova Bold"/>
              </a:rPr>
              <a:t>DEEPANSHI VERMA </a:t>
            </a:r>
          </a:p>
          <a:p>
            <a:pPr>
              <a:lnSpc>
                <a:spcPts val="3647"/>
              </a:lnSpc>
            </a:pPr>
            <a:r>
              <a:rPr lang="en-US" sz="2918">
                <a:solidFill>
                  <a:srgbClr val="033C40"/>
                </a:solidFill>
                <a:latin typeface="Proxima Nova Bold"/>
              </a:rPr>
              <a:t>SRIYASH BHASKARUNI</a:t>
            </a:r>
          </a:p>
          <a:p>
            <a:pPr>
              <a:lnSpc>
                <a:spcPts val="3647"/>
              </a:lnSpc>
            </a:pPr>
            <a:r>
              <a:rPr lang="en-US" sz="2918">
                <a:solidFill>
                  <a:srgbClr val="033C40"/>
                </a:solidFill>
                <a:latin typeface="Proxima Nova Bold"/>
              </a:rPr>
              <a:t>RAVINA BUDANIA</a:t>
            </a:r>
          </a:p>
          <a:p>
            <a:pPr>
              <a:lnSpc>
                <a:spcPts val="3647"/>
              </a:lnSpc>
            </a:pPr>
            <a:endParaRPr lang="en-US" sz="2918">
              <a:solidFill>
                <a:srgbClr val="033C40"/>
              </a:solidFill>
              <a:latin typeface="Proxima Nov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560811" y="1611750"/>
            <a:ext cx="13479666" cy="7396633"/>
          </a:xfrm>
          <a:custGeom>
            <a:avLst/>
            <a:gdLst/>
            <a:ahLst/>
            <a:cxnLst/>
            <a:rect l="l" t="t" r="r" b="b"/>
            <a:pathLst>
              <a:path w="13479666" h="7396633">
                <a:moveTo>
                  <a:pt x="0" y="0"/>
                </a:moveTo>
                <a:lnTo>
                  <a:pt x="13479666" y="0"/>
                </a:lnTo>
                <a:lnTo>
                  <a:pt x="13479666" y="7396633"/>
                </a:lnTo>
                <a:lnTo>
                  <a:pt x="0" y="7396633"/>
                </a:lnTo>
                <a:lnTo>
                  <a:pt x="0" y="0"/>
                </a:lnTo>
                <a:close/>
              </a:path>
            </a:pathLst>
          </a:custGeom>
          <a:blipFill>
            <a:blip r:embed="rId6"/>
            <a:stretch>
              <a:fillRect t="-1416" b="-1416"/>
            </a:stretch>
          </a:blipFill>
        </p:spPr>
      </p:sp>
      <p:sp>
        <p:nvSpPr>
          <p:cNvPr id="8" name="TextBox 8"/>
          <p:cNvSpPr txBox="1"/>
          <p:nvPr/>
        </p:nvSpPr>
        <p:spPr>
          <a:xfrm>
            <a:off x="2078892" y="-33356"/>
            <a:ext cx="9781208"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SURVEY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28575" y="0"/>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902683" y="753821"/>
            <a:ext cx="9781208"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PROS AND CONS</a:t>
            </a:r>
          </a:p>
        </p:txBody>
      </p:sp>
      <p:sp>
        <p:nvSpPr>
          <p:cNvPr id="6" name="Freeform 6"/>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2802498"/>
            <a:ext cx="8115300" cy="3879143"/>
          </a:xfrm>
          <a:prstGeom prst="rect">
            <a:avLst/>
          </a:prstGeom>
        </p:spPr>
        <p:txBody>
          <a:bodyPr lIns="0" tIns="0" rIns="0" bIns="0" rtlCol="0" anchor="t">
            <a:spAutoFit/>
          </a:bodyPr>
          <a:lstStyle/>
          <a:p>
            <a:pPr marL="887637" lvl="1" indent="-443819">
              <a:lnSpc>
                <a:spcPts val="5139"/>
              </a:lnSpc>
              <a:buFont typeface="Arial"/>
              <a:buChar char="•"/>
            </a:pPr>
            <a:r>
              <a:rPr lang="en-US" sz="4111" spc="41">
                <a:solidFill>
                  <a:srgbClr val="033C40"/>
                </a:solidFill>
                <a:latin typeface="Proxima Nova Bold"/>
              </a:rPr>
              <a:t>Clean environment</a:t>
            </a:r>
          </a:p>
          <a:p>
            <a:pPr marL="887637" lvl="1" indent="-443819">
              <a:lnSpc>
                <a:spcPts val="5139"/>
              </a:lnSpc>
              <a:buFont typeface="Arial"/>
              <a:buChar char="•"/>
            </a:pPr>
            <a:r>
              <a:rPr lang="en-US" sz="4111" spc="41">
                <a:solidFill>
                  <a:srgbClr val="033C40"/>
                </a:solidFill>
                <a:latin typeface="Proxima Nova Bold"/>
              </a:rPr>
              <a:t>Inhouse canteen and pharmacy.</a:t>
            </a:r>
          </a:p>
          <a:p>
            <a:pPr marL="887637" lvl="1" indent="-443819">
              <a:lnSpc>
                <a:spcPts val="5139"/>
              </a:lnSpc>
              <a:buFont typeface="Arial"/>
              <a:buChar char="•"/>
            </a:pPr>
            <a:r>
              <a:rPr lang="en-US" sz="4111" spc="41">
                <a:solidFill>
                  <a:srgbClr val="033C40"/>
                </a:solidFill>
                <a:latin typeface="Proxima Nova Bold"/>
              </a:rPr>
              <a:t>Hospital Staff is supportive</a:t>
            </a:r>
          </a:p>
          <a:p>
            <a:pPr marL="887637" lvl="1" indent="-443819" algn="l">
              <a:lnSpc>
                <a:spcPts val="5139"/>
              </a:lnSpc>
              <a:buFont typeface="Arial"/>
              <a:buChar char="•"/>
            </a:pPr>
            <a:r>
              <a:rPr lang="en-US" sz="4111" spc="41">
                <a:solidFill>
                  <a:srgbClr val="033C40"/>
                </a:solidFill>
                <a:latin typeface="Proxima Nova Bold"/>
              </a:rPr>
              <a:t>CCTV cameras were also present. </a:t>
            </a:r>
          </a:p>
        </p:txBody>
      </p:sp>
      <p:sp>
        <p:nvSpPr>
          <p:cNvPr id="9" name="TextBox 9"/>
          <p:cNvSpPr txBox="1"/>
          <p:nvPr/>
        </p:nvSpPr>
        <p:spPr>
          <a:xfrm>
            <a:off x="8904816" y="2802498"/>
            <a:ext cx="8354484" cy="4327849"/>
          </a:xfrm>
          <a:prstGeom prst="rect">
            <a:avLst/>
          </a:prstGeom>
        </p:spPr>
        <p:txBody>
          <a:bodyPr lIns="0" tIns="0" rIns="0" bIns="0" rtlCol="0" anchor="t">
            <a:spAutoFit/>
          </a:bodyPr>
          <a:lstStyle/>
          <a:p>
            <a:pPr marL="852597" lvl="1" indent="-426298">
              <a:lnSpc>
                <a:spcPts val="4936"/>
              </a:lnSpc>
              <a:buFont typeface="Arial"/>
              <a:buChar char="•"/>
            </a:pPr>
            <a:r>
              <a:rPr lang="en-US" sz="3949" spc="39">
                <a:solidFill>
                  <a:srgbClr val="033C40"/>
                </a:solidFill>
                <a:latin typeface="Proxima Nova Bold"/>
              </a:rPr>
              <a:t>No navigation map. We found it difficult to locate the general ward and ICU ward.</a:t>
            </a:r>
          </a:p>
          <a:p>
            <a:pPr marL="852597" lvl="1" indent="-426298">
              <a:lnSpc>
                <a:spcPts val="4936"/>
              </a:lnSpc>
              <a:buFont typeface="Arial"/>
              <a:buChar char="•"/>
            </a:pPr>
            <a:r>
              <a:rPr lang="en-US" sz="3949" spc="39">
                <a:solidFill>
                  <a:srgbClr val="033C40"/>
                </a:solidFill>
                <a:latin typeface="Proxima Nova Bold"/>
              </a:rPr>
              <a:t>No separate washrooms for male, female and transgenders </a:t>
            </a:r>
          </a:p>
          <a:p>
            <a:pPr marL="852597" lvl="1" indent="-426298" algn="l">
              <a:lnSpc>
                <a:spcPts val="4936"/>
              </a:lnSpc>
              <a:buFont typeface="Arial"/>
              <a:buChar char="•"/>
            </a:pPr>
            <a:r>
              <a:rPr lang="en-US" sz="3949" spc="39">
                <a:solidFill>
                  <a:srgbClr val="033C40"/>
                </a:solidFill>
                <a:latin typeface="Proxima Nova Bold"/>
              </a:rPr>
              <a:t>Under construction : There was no proper waiting area.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10677" y="-117387"/>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902683" y="753821"/>
            <a:ext cx="9781208"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PROBLEMS IDENTIFIED</a:t>
            </a:r>
          </a:p>
        </p:txBody>
      </p:sp>
      <p:sp>
        <p:nvSpPr>
          <p:cNvPr id="6" name="Freeform 6"/>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29754" y="3102496"/>
            <a:ext cx="17168730" cy="5361312"/>
          </a:xfrm>
          <a:prstGeom prst="rect">
            <a:avLst/>
          </a:prstGeom>
        </p:spPr>
        <p:txBody>
          <a:bodyPr lIns="0" tIns="0" rIns="0" bIns="0" rtlCol="0" anchor="t">
            <a:spAutoFit/>
          </a:bodyPr>
          <a:lstStyle/>
          <a:p>
            <a:pPr algn="ctr">
              <a:lnSpc>
                <a:spcPts val="5327"/>
              </a:lnSpc>
            </a:pPr>
            <a:r>
              <a:rPr lang="en-US" sz="4261" spc="42">
                <a:solidFill>
                  <a:srgbClr val="033C40"/>
                </a:solidFill>
                <a:latin typeface="Proxima Nova Bold"/>
              </a:rPr>
              <a:t>PEOPLE WHO CAME TO NIROG HOSPITAL DIDN'T INITIALLY CHOOSE IT, BUT THEY WERE AWARE OF THE </a:t>
            </a:r>
            <a:r>
              <a:rPr lang="en-US" sz="4261" u="sng" spc="42">
                <a:solidFill>
                  <a:srgbClr val="000000"/>
                </a:solidFill>
                <a:latin typeface="Proxima Nova Bold"/>
              </a:rPr>
              <a:t>LENGTHY WAITS AND OVERCROWD</a:t>
            </a:r>
            <a:r>
              <a:rPr lang="en-US" sz="4261" spc="42">
                <a:solidFill>
                  <a:srgbClr val="033C40"/>
                </a:solidFill>
                <a:latin typeface="Proxima Nova"/>
              </a:rPr>
              <a:t> </a:t>
            </a:r>
            <a:r>
              <a:rPr lang="en-US" sz="4261" spc="42">
                <a:solidFill>
                  <a:srgbClr val="033C40"/>
                </a:solidFill>
                <a:latin typeface="Proxima Nova Bold"/>
              </a:rPr>
              <a:t>COMMON IN GOVERNMENT OR LARGE HOSPITALS, JUST TO BEGIN TREATMENT OR EVEN FOR A SIMPLE CHECKUP. SO WE PROPOSE SOLUTIONS TO DECREASE THE WAITING TIME AND REMOVING THE OVERCROWD IN A PARTICULAR HOSPITAL.</a:t>
            </a:r>
          </a:p>
          <a:p>
            <a:pPr algn="ctr">
              <a:lnSpc>
                <a:spcPts val="5327"/>
              </a:lnSpc>
              <a:spcBef>
                <a:spcPct val="0"/>
              </a:spcBef>
            </a:pPr>
            <a:endParaRPr lang="en-US" sz="4261" spc="42">
              <a:solidFill>
                <a:srgbClr val="033C40"/>
              </a:solidFill>
              <a:latin typeface="Proxima Nova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12757" y="2329705"/>
            <a:ext cx="3829342" cy="4464152"/>
          </a:xfrm>
          <a:custGeom>
            <a:avLst/>
            <a:gdLst/>
            <a:ahLst/>
            <a:cxnLst/>
            <a:rect l="l" t="t" r="r" b="b"/>
            <a:pathLst>
              <a:path w="3829342" h="4464152">
                <a:moveTo>
                  <a:pt x="0" y="0"/>
                </a:moveTo>
                <a:lnTo>
                  <a:pt x="3829342" y="0"/>
                </a:lnTo>
                <a:lnTo>
                  <a:pt x="3829342" y="4464152"/>
                </a:lnTo>
                <a:lnTo>
                  <a:pt x="0" y="4464152"/>
                </a:lnTo>
                <a:lnTo>
                  <a:pt x="0" y="0"/>
                </a:lnTo>
                <a:close/>
              </a:path>
            </a:pathLst>
          </a:custGeom>
          <a:blipFill>
            <a:blip r:embed="rId6"/>
            <a:stretch>
              <a:fillRect/>
            </a:stretch>
          </a:blipFill>
        </p:spPr>
      </p:sp>
      <p:sp>
        <p:nvSpPr>
          <p:cNvPr id="6" name="TextBox 6"/>
          <p:cNvSpPr txBox="1"/>
          <p:nvPr/>
        </p:nvSpPr>
        <p:spPr>
          <a:xfrm>
            <a:off x="3300329" y="478580"/>
            <a:ext cx="14198155"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SOLUTION PROPOSED PART 1</a:t>
            </a:r>
          </a:p>
        </p:txBody>
      </p:sp>
      <p:sp>
        <p:nvSpPr>
          <p:cNvPr id="7" name="TextBox 7"/>
          <p:cNvSpPr txBox="1"/>
          <p:nvPr/>
        </p:nvSpPr>
        <p:spPr>
          <a:xfrm>
            <a:off x="3871219" y="1751183"/>
            <a:ext cx="13789914" cy="8158388"/>
          </a:xfrm>
          <a:prstGeom prst="rect">
            <a:avLst/>
          </a:prstGeom>
        </p:spPr>
        <p:txBody>
          <a:bodyPr lIns="0" tIns="0" rIns="0" bIns="0" rtlCol="0" anchor="t">
            <a:spAutoFit/>
          </a:bodyPr>
          <a:lstStyle/>
          <a:p>
            <a:pPr marL="1106500" lvl="1" indent="-553250">
              <a:lnSpc>
                <a:spcPts val="7175"/>
              </a:lnSpc>
              <a:buFont typeface="Arial"/>
              <a:buChar char="•"/>
            </a:pPr>
            <a:r>
              <a:rPr lang="en-US" sz="5125">
                <a:solidFill>
                  <a:srgbClr val="033C40"/>
                </a:solidFill>
                <a:latin typeface="Proxima Nova Bold"/>
              </a:rPr>
              <a:t>WHAT??</a:t>
            </a:r>
          </a:p>
          <a:p>
            <a:pPr>
              <a:lnSpc>
                <a:spcPts val="4230"/>
              </a:lnSpc>
            </a:pPr>
            <a:r>
              <a:rPr lang="en-US" sz="3021">
                <a:solidFill>
                  <a:srgbClr val="033C40"/>
                </a:solidFill>
                <a:latin typeface="Proxima Nova Bold"/>
              </a:rPr>
              <a:t>      The solution to the problem is Sahayak. </a:t>
            </a:r>
          </a:p>
          <a:p>
            <a:pPr>
              <a:lnSpc>
                <a:spcPts val="3952"/>
              </a:lnSpc>
            </a:pPr>
            <a:r>
              <a:rPr lang="en-US" sz="2823">
                <a:solidFill>
                  <a:srgbClr val="033C40"/>
                </a:solidFill>
                <a:latin typeface="Proxima Nova Bold"/>
              </a:rPr>
              <a:t>       SAHAAYAK IS  CITY -WIDE QR - WEB BASED PLATFORM.</a:t>
            </a:r>
          </a:p>
          <a:p>
            <a:pPr marL="1106500" lvl="1" indent="-553250">
              <a:lnSpc>
                <a:spcPts val="7175"/>
              </a:lnSpc>
              <a:buFont typeface="Arial"/>
              <a:buChar char="•"/>
            </a:pPr>
            <a:r>
              <a:rPr lang="en-US" sz="5125">
                <a:solidFill>
                  <a:srgbClr val="033C40"/>
                </a:solidFill>
                <a:latin typeface="Proxima Nova Bold"/>
              </a:rPr>
              <a:t>HOW IT WILL WORK ??</a:t>
            </a:r>
          </a:p>
          <a:p>
            <a:pPr>
              <a:lnSpc>
                <a:spcPts val="3952"/>
              </a:lnSpc>
            </a:pPr>
            <a:r>
              <a:rPr lang="en-US" sz="2823">
                <a:solidFill>
                  <a:srgbClr val="033C40"/>
                </a:solidFill>
                <a:latin typeface="Proxima Nova Bold"/>
              </a:rPr>
              <a:t>        It will show the live number of patients(including those people who have    </a:t>
            </a:r>
          </a:p>
          <a:p>
            <a:pPr>
              <a:lnSpc>
                <a:spcPts val="3952"/>
              </a:lnSpc>
            </a:pPr>
            <a:r>
              <a:rPr lang="en-US" sz="2823">
                <a:solidFill>
                  <a:srgbClr val="033C40"/>
                </a:solidFill>
                <a:latin typeface="Proxima Nova Bold"/>
              </a:rPr>
              <a:t>        online booking ) waiting in a particular hospital to visit a particular doctor of</a:t>
            </a:r>
          </a:p>
          <a:p>
            <a:pPr>
              <a:lnSpc>
                <a:spcPts val="3952"/>
              </a:lnSpc>
            </a:pPr>
            <a:r>
              <a:rPr lang="en-US" sz="2823">
                <a:solidFill>
                  <a:srgbClr val="033C40"/>
                </a:solidFill>
                <a:latin typeface="Proxima Nova Bold"/>
              </a:rPr>
              <a:t>        a particular department for e.g.nephrology.               </a:t>
            </a:r>
          </a:p>
          <a:p>
            <a:pPr>
              <a:lnSpc>
                <a:spcPts val="3952"/>
              </a:lnSpc>
            </a:pPr>
            <a:r>
              <a:rPr lang="en-US" sz="2823">
                <a:solidFill>
                  <a:srgbClr val="033C40"/>
                </a:solidFill>
                <a:latin typeface="Proxima Nova Bold"/>
              </a:rPr>
              <a:t>        It will also display the number of beds that are unoccupied in the hospital.</a:t>
            </a:r>
          </a:p>
          <a:p>
            <a:pPr>
              <a:lnSpc>
                <a:spcPts val="3952"/>
              </a:lnSpc>
            </a:pPr>
            <a:r>
              <a:rPr lang="en-US" sz="2823">
                <a:solidFill>
                  <a:srgbClr val="033C40"/>
                </a:solidFill>
                <a:latin typeface="Proxima Nova Bold"/>
              </a:rPr>
              <a:t>        QR codes with helpline numbers will be circulated within the city. </a:t>
            </a:r>
          </a:p>
          <a:p>
            <a:pPr marL="997659" lvl="1" indent="-498829">
              <a:lnSpc>
                <a:spcPts val="6469"/>
              </a:lnSpc>
              <a:buFont typeface="Arial"/>
              <a:buChar char="•"/>
            </a:pPr>
            <a:r>
              <a:rPr lang="en-US" sz="4620">
                <a:solidFill>
                  <a:srgbClr val="033C40"/>
                </a:solidFill>
                <a:latin typeface="Proxima Nova Bold"/>
              </a:rPr>
              <a:t> HOW WILL THIS QR BE CIRCULATED?</a:t>
            </a:r>
          </a:p>
          <a:p>
            <a:pPr>
              <a:lnSpc>
                <a:spcPts val="3952"/>
              </a:lnSpc>
            </a:pPr>
            <a:r>
              <a:rPr lang="en-US" sz="2823">
                <a:solidFill>
                  <a:srgbClr val="033C40"/>
                </a:solidFill>
                <a:latin typeface="Proxima Nova Bold"/>
              </a:rPr>
              <a:t>       This can be done with the help of brochures,  posters and medicine wrappers</a:t>
            </a:r>
          </a:p>
          <a:p>
            <a:pPr>
              <a:lnSpc>
                <a:spcPts val="3952"/>
              </a:lnSpc>
            </a:pPr>
            <a:r>
              <a:rPr lang="en-US" sz="2823">
                <a:solidFill>
                  <a:srgbClr val="033C40"/>
                </a:solidFill>
                <a:latin typeface="Proxima Nova Bold"/>
              </a:rPr>
              <a:t>        and this way they can reach the rural areas too. </a:t>
            </a:r>
          </a:p>
          <a:p>
            <a:pPr>
              <a:lnSpc>
                <a:spcPts val="3952"/>
              </a:lnSpc>
            </a:pPr>
            <a:r>
              <a:rPr lang="en-US" sz="2823">
                <a:solidFill>
                  <a:srgbClr val="033C40"/>
                </a:solidFill>
                <a:latin typeface="Proxima Nova Bold"/>
              </a:rPr>
              <a:t> </a:t>
            </a:r>
          </a:p>
          <a:p>
            <a:pPr>
              <a:lnSpc>
                <a:spcPts val="3952"/>
              </a:lnSpc>
            </a:pPr>
            <a:r>
              <a:rPr lang="en-US" sz="2823">
                <a:solidFill>
                  <a:srgbClr val="033C40"/>
                </a:solidFill>
                <a:latin typeface="Proxima Nova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Freeform 2"/>
          <p:cNvSpPr/>
          <p:nvPr/>
        </p:nvSpPr>
        <p:spPr>
          <a:xfrm rot="6699716">
            <a:off x="16862746" y="8227856"/>
            <a:ext cx="4559806" cy="4435448"/>
          </a:xfrm>
          <a:custGeom>
            <a:avLst/>
            <a:gdLst/>
            <a:ahLst/>
            <a:cxnLst/>
            <a:rect l="l" t="t" r="r" b="b"/>
            <a:pathLst>
              <a:path w="4559806" h="4435448">
                <a:moveTo>
                  <a:pt x="0" y="0"/>
                </a:moveTo>
                <a:lnTo>
                  <a:pt x="4559806" y="0"/>
                </a:lnTo>
                <a:lnTo>
                  <a:pt x="4559806" y="4435447"/>
                </a:lnTo>
                <a:lnTo>
                  <a:pt x="0" y="44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699716">
            <a:off x="-2590961" y="-2668388"/>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62663" y="1333722"/>
            <a:ext cx="15615035" cy="8495693"/>
          </a:xfrm>
          <a:custGeom>
            <a:avLst/>
            <a:gdLst/>
            <a:ahLst/>
            <a:cxnLst/>
            <a:rect l="l" t="t" r="r" b="b"/>
            <a:pathLst>
              <a:path w="15615035" h="8495693">
                <a:moveTo>
                  <a:pt x="0" y="0"/>
                </a:moveTo>
                <a:lnTo>
                  <a:pt x="15615035" y="0"/>
                </a:lnTo>
                <a:lnTo>
                  <a:pt x="15615035" y="8495693"/>
                </a:lnTo>
                <a:lnTo>
                  <a:pt x="0" y="8495693"/>
                </a:lnTo>
                <a:lnTo>
                  <a:pt x="0" y="0"/>
                </a:lnTo>
                <a:close/>
              </a:path>
            </a:pathLst>
          </a:custGeom>
          <a:blipFill>
            <a:blip r:embed="rId4"/>
            <a:stretch>
              <a:fillRect/>
            </a:stretch>
          </a:blipFill>
          <a:ln w="38100" cap="sq">
            <a:solidFill>
              <a:srgbClr val="B31215"/>
            </a:solidFill>
            <a:prstDash val="solid"/>
            <a:miter/>
          </a:ln>
        </p:spPr>
      </p:sp>
      <p:sp>
        <p:nvSpPr>
          <p:cNvPr id="5" name="TextBox 5"/>
          <p:cNvSpPr txBox="1"/>
          <p:nvPr/>
        </p:nvSpPr>
        <p:spPr>
          <a:xfrm>
            <a:off x="4580659" y="393202"/>
            <a:ext cx="9541650" cy="707240"/>
          </a:xfrm>
          <a:prstGeom prst="rect">
            <a:avLst/>
          </a:prstGeom>
        </p:spPr>
        <p:txBody>
          <a:bodyPr lIns="0" tIns="0" rIns="0" bIns="0" rtlCol="0" anchor="t">
            <a:spAutoFit/>
          </a:bodyPr>
          <a:lstStyle/>
          <a:p>
            <a:pPr>
              <a:lnSpc>
                <a:spcPts val="5656"/>
              </a:lnSpc>
            </a:pPr>
            <a:r>
              <a:rPr lang="en-US" sz="4525" spc="45">
                <a:solidFill>
                  <a:srgbClr val="B31215"/>
                </a:solidFill>
                <a:latin typeface="Proxima Nova Bold"/>
              </a:rPr>
              <a:t>THE SAHAYAK DASHBOARD</a:t>
            </a:r>
          </a:p>
        </p:txBody>
      </p:sp>
      <p:sp>
        <p:nvSpPr>
          <p:cNvPr id="6" name="Freeform 6"/>
          <p:cNvSpPr/>
          <p:nvPr/>
        </p:nvSpPr>
        <p:spPr>
          <a:xfrm>
            <a:off x="1679208" y="6265634"/>
            <a:ext cx="2131501" cy="2484852"/>
          </a:xfrm>
          <a:custGeom>
            <a:avLst/>
            <a:gdLst/>
            <a:ahLst/>
            <a:cxnLst/>
            <a:rect l="l" t="t" r="r" b="b"/>
            <a:pathLst>
              <a:path w="2131501" h="2484852">
                <a:moveTo>
                  <a:pt x="0" y="0"/>
                </a:moveTo>
                <a:lnTo>
                  <a:pt x="2131501" y="0"/>
                </a:lnTo>
                <a:lnTo>
                  <a:pt x="2131501" y="2484852"/>
                </a:lnTo>
                <a:lnTo>
                  <a:pt x="0" y="2484852"/>
                </a:lnTo>
                <a:lnTo>
                  <a:pt x="0" y="0"/>
                </a:lnTo>
                <a:close/>
              </a:path>
            </a:pathLst>
          </a:custGeom>
          <a:blipFill>
            <a:blip r:embed="rId5"/>
            <a:stretch>
              <a:fillRect/>
            </a:stretch>
          </a:blipFill>
        </p:spPr>
      </p:sp>
      <p:sp>
        <p:nvSpPr>
          <p:cNvPr id="7" name="TextBox 7"/>
          <p:cNvSpPr txBox="1"/>
          <p:nvPr/>
        </p:nvSpPr>
        <p:spPr>
          <a:xfrm>
            <a:off x="1881845" y="5916135"/>
            <a:ext cx="1745277" cy="349499"/>
          </a:xfrm>
          <a:prstGeom prst="rect">
            <a:avLst/>
          </a:prstGeom>
        </p:spPr>
        <p:txBody>
          <a:bodyPr lIns="0" tIns="0" rIns="0" bIns="0" rtlCol="0" anchor="t">
            <a:spAutoFit/>
          </a:bodyPr>
          <a:lstStyle/>
          <a:p>
            <a:pPr algn="ctr">
              <a:lnSpc>
                <a:spcPts val="2794"/>
              </a:lnSpc>
              <a:spcBef>
                <a:spcPct val="0"/>
              </a:spcBef>
            </a:pPr>
            <a:r>
              <a:rPr lang="en-US" sz="2235" spc="22">
                <a:solidFill>
                  <a:srgbClr val="000000"/>
                </a:solidFill>
                <a:latin typeface="Proxima Nova Bold"/>
              </a:rPr>
              <a:t>Share the QR</a:t>
            </a:r>
          </a:p>
        </p:txBody>
      </p:sp>
      <p:grpSp>
        <p:nvGrpSpPr>
          <p:cNvPr id="8" name="Group 8"/>
          <p:cNvGrpSpPr/>
          <p:nvPr/>
        </p:nvGrpSpPr>
        <p:grpSpPr>
          <a:xfrm>
            <a:off x="15826740" y="1476375"/>
            <a:ext cx="884873" cy="361950"/>
            <a:chOff x="0" y="0"/>
            <a:chExt cx="1179830" cy="482600"/>
          </a:xfrm>
        </p:grpSpPr>
        <p:sp>
          <p:nvSpPr>
            <p:cNvPr id="9" name="Freeform 9"/>
            <p:cNvSpPr/>
            <p:nvPr/>
          </p:nvSpPr>
          <p:spPr>
            <a:xfrm>
              <a:off x="44450" y="49530"/>
              <a:ext cx="1084580" cy="402590"/>
            </a:xfrm>
            <a:custGeom>
              <a:avLst/>
              <a:gdLst/>
              <a:ahLst/>
              <a:cxnLst/>
              <a:rect l="l" t="t" r="r" b="b"/>
              <a:pathLst>
                <a:path w="1084580" h="402590">
                  <a:moveTo>
                    <a:pt x="289560" y="328930"/>
                  </a:moveTo>
                  <a:cubicBezTo>
                    <a:pt x="143510" y="320040"/>
                    <a:pt x="127000" y="308610"/>
                    <a:pt x="118110" y="295910"/>
                  </a:cubicBezTo>
                  <a:cubicBezTo>
                    <a:pt x="109220" y="284480"/>
                    <a:pt x="105410" y="273050"/>
                    <a:pt x="104140" y="260350"/>
                  </a:cubicBezTo>
                  <a:cubicBezTo>
                    <a:pt x="102870" y="243840"/>
                    <a:pt x="104140" y="222250"/>
                    <a:pt x="118110" y="205740"/>
                  </a:cubicBezTo>
                  <a:cubicBezTo>
                    <a:pt x="139700" y="177800"/>
                    <a:pt x="240030" y="121920"/>
                    <a:pt x="254000" y="133350"/>
                  </a:cubicBezTo>
                  <a:cubicBezTo>
                    <a:pt x="265430" y="142240"/>
                    <a:pt x="247650" y="209550"/>
                    <a:pt x="227330" y="229870"/>
                  </a:cubicBezTo>
                  <a:cubicBezTo>
                    <a:pt x="207010" y="250190"/>
                    <a:pt x="163830" y="264160"/>
                    <a:pt x="137160" y="257810"/>
                  </a:cubicBezTo>
                  <a:cubicBezTo>
                    <a:pt x="107950" y="251460"/>
                    <a:pt x="58420" y="209550"/>
                    <a:pt x="59690" y="187960"/>
                  </a:cubicBezTo>
                  <a:cubicBezTo>
                    <a:pt x="62230" y="165100"/>
                    <a:pt x="135890" y="118110"/>
                    <a:pt x="154940" y="124460"/>
                  </a:cubicBezTo>
                  <a:cubicBezTo>
                    <a:pt x="171450" y="130810"/>
                    <a:pt x="173990" y="170180"/>
                    <a:pt x="179070" y="198120"/>
                  </a:cubicBezTo>
                  <a:cubicBezTo>
                    <a:pt x="184150" y="232410"/>
                    <a:pt x="186690" y="287020"/>
                    <a:pt x="176530" y="317500"/>
                  </a:cubicBezTo>
                  <a:cubicBezTo>
                    <a:pt x="170180" y="339090"/>
                    <a:pt x="157480" y="356870"/>
                    <a:pt x="142240" y="367030"/>
                  </a:cubicBezTo>
                  <a:cubicBezTo>
                    <a:pt x="125730" y="378460"/>
                    <a:pt x="101600" y="384810"/>
                    <a:pt x="82550" y="382270"/>
                  </a:cubicBezTo>
                  <a:cubicBezTo>
                    <a:pt x="63500" y="379730"/>
                    <a:pt x="40640" y="368300"/>
                    <a:pt x="27940" y="353060"/>
                  </a:cubicBezTo>
                  <a:cubicBezTo>
                    <a:pt x="15240" y="339090"/>
                    <a:pt x="2540" y="316230"/>
                    <a:pt x="6350" y="295910"/>
                  </a:cubicBezTo>
                  <a:cubicBezTo>
                    <a:pt x="12700" y="267970"/>
                    <a:pt x="53340" y="234950"/>
                    <a:pt x="99060" y="208280"/>
                  </a:cubicBezTo>
                  <a:cubicBezTo>
                    <a:pt x="172720" y="165100"/>
                    <a:pt x="354330" y="121920"/>
                    <a:pt x="435610" y="105410"/>
                  </a:cubicBezTo>
                  <a:cubicBezTo>
                    <a:pt x="481330" y="95250"/>
                    <a:pt x="495300" y="96520"/>
                    <a:pt x="543560" y="93980"/>
                  </a:cubicBezTo>
                  <a:cubicBezTo>
                    <a:pt x="643890" y="87630"/>
                    <a:pt x="939800" y="74930"/>
                    <a:pt x="1008380" y="86360"/>
                  </a:cubicBezTo>
                  <a:cubicBezTo>
                    <a:pt x="1028700" y="88900"/>
                    <a:pt x="1035050" y="91440"/>
                    <a:pt x="1046480" y="99060"/>
                  </a:cubicBezTo>
                  <a:cubicBezTo>
                    <a:pt x="1056640" y="105410"/>
                    <a:pt x="1066800" y="116840"/>
                    <a:pt x="1073150" y="128270"/>
                  </a:cubicBezTo>
                  <a:cubicBezTo>
                    <a:pt x="1079500" y="139700"/>
                    <a:pt x="1083310" y="153670"/>
                    <a:pt x="1083310" y="166370"/>
                  </a:cubicBezTo>
                  <a:cubicBezTo>
                    <a:pt x="1084580" y="179070"/>
                    <a:pt x="1082040" y="193040"/>
                    <a:pt x="1075690" y="205740"/>
                  </a:cubicBezTo>
                  <a:cubicBezTo>
                    <a:pt x="1066800" y="219710"/>
                    <a:pt x="1052830" y="236220"/>
                    <a:pt x="1032510" y="245110"/>
                  </a:cubicBezTo>
                  <a:cubicBezTo>
                    <a:pt x="1004570" y="259080"/>
                    <a:pt x="961390" y="250190"/>
                    <a:pt x="915670" y="261620"/>
                  </a:cubicBezTo>
                  <a:cubicBezTo>
                    <a:pt x="844550" y="276860"/>
                    <a:pt x="726440" y="325120"/>
                    <a:pt x="648970" y="345440"/>
                  </a:cubicBezTo>
                  <a:cubicBezTo>
                    <a:pt x="593090" y="360680"/>
                    <a:pt x="538480" y="377190"/>
                    <a:pt x="499110" y="377190"/>
                  </a:cubicBezTo>
                  <a:cubicBezTo>
                    <a:pt x="474980" y="377190"/>
                    <a:pt x="454660" y="374650"/>
                    <a:pt x="439420" y="363220"/>
                  </a:cubicBezTo>
                  <a:cubicBezTo>
                    <a:pt x="422910" y="353060"/>
                    <a:pt x="408940" y="330200"/>
                    <a:pt x="403860" y="313690"/>
                  </a:cubicBezTo>
                  <a:cubicBezTo>
                    <a:pt x="398780" y="299720"/>
                    <a:pt x="400050" y="285750"/>
                    <a:pt x="402590" y="273050"/>
                  </a:cubicBezTo>
                  <a:cubicBezTo>
                    <a:pt x="405130" y="259080"/>
                    <a:pt x="412750" y="245110"/>
                    <a:pt x="421640" y="234950"/>
                  </a:cubicBezTo>
                  <a:cubicBezTo>
                    <a:pt x="429260" y="224790"/>
                    <a:pt x="435610" y="218440"/>
                    <a:pt x="454660" y="210820"/>
                  </a:cubicBezTo>
                  <a:cubicBezTo>
                    <a:pt x="524510" y="186690"/>
                    <a:pt x="886460" y="171450"/>
                    <a:pt x="979170" y="191770"/>
                  </a:cubicBezTo>
                  <a:cubicBezTo>
                    <a:pt x="1016000" y="200660"/>
                    <a:pt x="1036320" y="213360"/>
                    <a:pt x="1050290" y="229870"/>
                  </a:cubicBezTo>
                  <a:cubicBezTo>
                    <a:pt x="1061720" y="245110"/>
                    <a:pt x="1066800" y="265430"/>
                    <a:pt x="1065530" y="283210"/>
                  </a:cubicBezTo>
                  <a:cubicBezTo>
                    <a:pt x="1064260" y="300990"/>
                    <a:pt x="1056640" y="321310"/>
                    <a:pt x="1045210" y="334010"/>
                  </a:cubicBezTo>
                  <a:cubicBezTo>
                    <a:pt x="1033780" y="347980"/>
                    <a:pt x="1016000" y="360680"/>
                    <a:pt x="998220" y="363220"/>
                  </a:cubicBezTo>
                  <a:cubicBezTo>
                    <a:pt x="975360" y="365760"/>
                    <a:pt x="937260" y="358140"/>
                    <a:pt x="919480" y="341630"/>
                  </a:cubicBezTo>
                  <a:cubicBezTo>
                    <a:pt x="902970" y="325120"/>
                    <a:pt x="890270" y="288290"/>
                    <a:pt x="894080" y="264160"/>
                  </a:cubicBezTo>
                  <a:cubicBezTo>
                    <a:pt x="897890" y="241300"/>
                    <a:pt x="923290" y="210820"/>
                    <a:pt x="943610" y="200660"/>
                  </a:cubicBezTo>
                  <a:cubicBezTo>
                    <a:pt x="958850" y="191770"/>
                    <a:pt x="980440" y="190500"/>
                    <a:pt x="998220" y="194310"/>
                  </a:cubicBezTo>
                  <a:cubicBezTo>
                    <a:pt x="1014730" y="198120"/>
                    <a:pt x="1033780" y="209550"/>
                    <a:pt x="1045210" y="222250"/>
                  </a:cubicBezTo>
                  <a:cubicBezTo>
                    <a:pt x="1056640" y="236220"/>
                    <a:pt x="1064260" y="256540"/>
                    <a:pt x="1065530" y="274320"/>
                  </a:cubicBezTo>
                  <a:cubicBezTo>
                    <a:pt x="1066800" y="290830"/>
                    <a:pt x="1061720" y="312420"/>
                    <a:pt x="1050290" y="327660"/>
                  </a:cubicBezTo>
                  <a:cubicBezTo>
                    <a:pt x="1036320" y="344170"/>
                    <a:pt x="1016000" y="355600"/>
                    <a:pt x="979170" y="364490"/>
                  </a:cubicBezTo>
                  <a:cubicBezTo>
                    <a:pt x="889000" y="388620"/>
                    <a:pt x="560070" y="396240"/>
                    <a:pt x="478790" y="377190"/>
                  </a:cubicBezTo>
                  <a:cubicBezTo>
                    <a:pt x="449580" y="370840"/>
                    <a:pt x="435610" y="361950"/>
                    <a:pt x="422910" y="350520"/>
                  </a:cubicBezTo>
                  <a:cubicBezTo>
                    <a:pt x="412750" y="340360"/>
                    <a:pt x="406400" y="326390"/>
                    <a:pt x="403860" y="313690"/>
                  </a:cubicBezTo>
                  <a:cubicBezTo>
                    <a:pt x="400050" y="300990"/>
                    <a:pt x="400050" y="285750"/>
                    <a:pt x="402590" y="273050"/>
                  </a:cubicBezTo>
                  <a:cubicBezTo>
                    <a:pt x="405130" y="259080"/>
                    <a:pt x="412750" y="245110"/>
                    <a:pt x="421640" y="234950"/>
                  </a:cubicBezTo>
                  <a:cubicBezTo>
                    <a:pt x="429260" y="224790"/>
                    <a:pt x="438150" y="218440"/>
                    <a:pt x="454660" y="210820"/>
                  </a:cubicBezTo>
                  <a:cubicBezTo>
                    <a:pt x="488950" y="195580"/>
                    <a:pt x="565150" y="193040"/>
                    <a:pt x="629920" y="176530"/>
                  </a:cubicBezTo>
                  <a:cubicBezTo>
                    <a:pt x="709930" y="156210"/>
                    <a:pt x="826770" y="107950"/>
                    <a:pt x="897890" y="93980"/>
                  </a:cubicBezTo>
                  <a:cubicBezTo>
                    <a:pt x="942340" y="86360"/>
                    <a:pt x="981710" y="82550"/>
                    <a:pt x="1008380" y="86360"/>
                  </a:cubicBezTo>
                  <a:cubicBezTo>
                    <a:pt x="1024890" y="87630"/>
                    <a:pt x="1035050" y="91440"/>
                    <a:pt x="1046480" y="99060"/>
                  </a:cubicBezTo>
                  <a:cubicBezTo>
                    <a:pt x="1056640" y="105410"/>
                    <a:pt x="1066800" y="116840"/>
                    <a:pt x="1073150" y="128270"/>
                  </a:cubicBezTo>
                  <a:cubicBezTo>
                    <a:pt x="1079500" y="139700"/>
                    <a:pt x="1083310" y="153670"/>
                    <a:pt x="1083310" y="166370"/>
                  </a:cubicBezTo>
                  <a:cubicBezTo>
                    <a:pt x="1084580" y="179070"/>
                    <a:pt x="1080770" y="193040"/>
                    <a:pt x="1075690" y="205740"/>
                  </a:cubicBezTo>
                  <a:cubicBezTo>
                    <a:pt x="1069340" y="217170"/>
                    <a:pt x="1060450" y="228600"/>
                    <a:pt x="1050290" y="236220"/>
                  </a:cubicBezTo>
                  <a:cubicBezTo>
                    <a:pt x="1040130" y="243840"/>
                    <a:pt x="1033780" y="246380"/>
                    <a:pt x="1013460" y="251460"/>
                  </a:cubicBezTo>
                  <a:cubicBezTo>
                    <a:pt x="939800" y="266700"/>
                    <a:pt x="642620" y="245110"/>
                    <a:pt x="485140" y="270510"/>
                  </a:cubicBezTo>
                  <a:cubicBezTo>
                    <a:pt x="350520" y="293370"/>
                    <a:pt x="135890" y="402590"/>
                    <a:pt x="119380" y="379730"/>
                  </a:cubicBezTo>
                  <a:cubicBezTo>
                    <a:pt x="111760" y="368300"/>
                    <a:pt x="175260" y="294640"/>
                    <a:pt x="179070" y="295910"/>
                  </a:cubicBezTo>
                  <a:cubicBezTo>
                    <a:pt x="182880" y="297180"/>
                    <a:pt x="175260" y="325120"/>
                    <a:pt x="170180" y="336550"/>
                  </a:cubicBezTo>
                  <a:cubicBezTo>
                    <a:pt x="163830" y="347980"/>
                    <a:pt x="154940" y="359410"/>
                    <a:pt x="142240" y="367030"/>
                  </a:cubicBezTo>
                  <a:cubicBezTo>
                    <a:pt x="127000" y="375920"/>
                    <a:pt x="101600" y="384810"/>
                    <a:pt x="82550" y="382270"/>
                  </a:cubicBezTo>
                  <a:cubicBezTo>
                    <a:pt x="63500" y="379730"/>
                    <a:pt x="40640" y="365760"/>
                    <a:pt x="27940" y="353060"/>
                  </a:cubicBezTo>
                  <a:cubicBezTo>
                    <a:pt x="17780" y="342900"/>
                    <a:pt x="12700" y="334010"/>
                    <a:pt x="8890" y="317500"/>
                  </a:cubicBezTo>
                  <a:cubicBezTo>
                    <a:pt x="1270" y="284480"/>
                    <a:pt x="6350" y="210820"/>
                    <a:pt x="7620" y="167640"/>
                  </a:cubicBezTo>
                  <a:cubicBezTo>
                    <a:pt x="8890" y="133350"/>
                    <a:pt x="0" y="104140"/>
                    <a:pt x="13970" y="77470"/>
                  </a:cubicBezTo>
                  <a:cubicBezTo>
                    <a:pt x="29210" y="46990"/>
                    <a:pt x="73660" y="0"/>
                    <a:pt x="105410" y="1270"/>
                  </a:cubicBezTo>
                  <a:cubicBezTo>
                    <a:pt x="138430" y="2540"/>
                    <a:pt x="171450" y="81280"/>
                    <a:pt x="209550" y="99060"/>
                  </a:cubicBezTo>
                  <a:cubicBezTo>
                    <a:pt x="241300" y="115570"/>
                    <a:pt x="289560" y="96520"/>
                    <a:pt x="313690" y="116840"/>
                  </a:cubicBezTo>
                  <a:cubicBezTo>
                    <a:pt x="339090" y="139700"/>
                    <a:pt x="360680" y="204470"/>
                    <a:pt x="350520" y="234950"/>
                  </a:cubicBezTo>
                  <a:cubicBezTo>
                    <a:pt x="341630" y="262890"/>
                    <a:pt x="297180" y="279400"/>
                    <a:pt x="267970" y="294640"/>
                  </a:cubicBezTo>
                  <a:cubicBezTo>
                    <a:pt x="241300" y="309880"/>
                    <a:pt x="209550" y="330200"/>
                    <a:pt x="182880" y="328930"/>
                  </a:cubicBezTo>
                  <a:cubicBezTo>
                    <a:pt x="158750" y="327660"/>
                    <a:pt x="130810" y="311150"/>
                    <a:pt x="118110" y="295910"/>
                  </a:cubicBezTo>
                  <a:cubicBezTo>
                    <a:pt x="106680" y="280670"/>
                    <a:pt x="100330" y="259080"/>
                    <a:pt x="104140" y="241300"/>
                  </a:cubicBezTo>
                  <a:cubicBezTo>
                    <a:pt x="107950" y="220980"/>
                    <a:pt x="123190" y="193040"/>
                    <a:pt x="146050" y="180340"/>
                  </a:cubicBezTo>
                  <a:cubicBezTo>
                    <a:pt x="180340" y="161290"/>
                    <a:pt x="271780" y="163830"/>
                    <a:pt x="308610" y="173990"/>
                  </a:cubicBezTo>
                  <a:cubicBezTo>
                    <a:pt x="330200" y="180340"/>
                    <a:pt x="344170" y="191770"/>
                    <a:pt x="354330" y="205740"/>
                  </a:cubicBezTo>
                  <a:cubicBezTo>
                    <a:pt x="364490" y="219710"/>
                    <a:pt x="369570" y="242570"/>
                    <a:pt x="367030" y="260350"/>
                  </a:cubicBezTo>
                  <a:cubicBezTo>
                    <a:pt x="365760" y="276860"/>
                    <a:pt x="354330" y="297180"/>
                    <a:pt x="341630" y="308610"/>
                  </a:cubicBezTo>
                  <a:cubicBezTo>
                    <a:pt x="328930" y="320040"/>
                    <a:pt x="289560" y="328930"/>
                    <a:pt x="289560" y="328930"/>
                  </a:cubicBezTo>
                </a:path>
              </a:pathLst>
            </a:custGeom>
            <a:solidFill>
              <a:srgbClr val="FFFFFF"/>
            </a:solidFill>
            <a:ln cap="sq">
              <a:noFill/>
              <a:prstDash val="solid"/>
              <a:miter/>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91627" y="0"/>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182172" y="175600"/>
            <a:ext cx="14611070"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HELPLINE NUMBER </a:t>
            </a:r>
          </a:p>
        </p:txBody>
      </p:sp>
      <p:sp>
        <p:nvSpPr>
          <p:cNvPr id="6" name="Freeform 6"/>
          <p:cNvSpPr/>
          <p:nvPr/>
        </p:nvSpPr>
        <p:spPr>
          <a:xfrm rot="6699716">
            <a:off x="15784660" y="7635423"/>
            <a:ext cx="4559806" cy="4435448"/>
          </a:xfrm>
          <a:custGeom>
            <a:avLst/>
            <a:gdLst/>
            <a:ahLst/>
            <a:cxnLst/>
            <a:rect l="l" t="t" r="r" b="b"/>
            <a:pathLst>
              <a:path w="4559806" h="4435448">
                <a:moveTo>
                  <a:pt x="0" y="0"/>
                </a:moveTo>
                <a:lnTo>
                  <a:pt x="4559806" y="0"/>
                </a:lnTo>
                <a:lnTo>
                  <a:pt x="4559806" y="4435447"/>
                </a:lnTo>
                <a:lnTo>
                  <a:pt x="0" y="4435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094753" y="1190031"/>
            <a:ext cx="16193247" cy="9449622"/>
          </a:xfrm>
          <a:prstGeom prst="rect">
            <a:avLst/>
          </a:prstGeom>
        </p:spPr>
        <p:txBody>
          <a:bodyPr lIns="0" tIns="0" rIns="0" bIns="0" rtlCol="0" anchor="t">
            <a:spAutoFit/>
          </a:bodyPr>
          <a:lstStyle/>
          <a:p>
            <a:pPr>
              <a:lnSpc>
                <a:spcPts val="3332"/>
              </a:lnSpc>
            </a:pPr>
            <a:r>
              <a:rPr lang="en-US" sz="2380">
                <a:solidFill>
                  <a:srgbClr val="033C40"/>
                </a:solidFill>
                <a:latin typeface="Proxima Nova Bold"/>
              </a:rPr>
              <a:t>The most important part of society when we address a health care issue are those who are aged or elderly people who can’t use a smart phone or are economically weak and do not own a smart phone. They can use this helpline number which uses IVR (INTERACTIVE VOICE RESPONSE) in four levels. This IVR system will be connected to the Sahayak database and thus will give appropriate results.</a:t>
            </a:r>
          </a:p>
          <a:p>
            <a:pPr>
              <a:lnSpc>
                <a:spcPts val="3332"/>
              </a:lnSpc>
            </a:pPr>
            <a:endParaRPr lang="en-US" sz="2380">
              <a:solidFill>
                <a:srgbClr val="033C40"/>
              </a:solidFill>
              <a:latin typeface="Proxima Nova Bold"/>
            </a:endParaRPr>
          </a:p>
          <a:p>
            <a:pPr>
              <a:lnSpc>
                <a:spcPts val="3608"/>
              </a:lnSpc>
            </a:pPr>
            <a:r>
              <a:rPr lang="en-US" sz="2577">
                <a:solidFill>
                  <a:srgbClr val="033C40"/>
                </a:solidFill>
                <a:latin typeface="Proxima Nova Bold"/>
              </a:rPr>
              <a:t>LEVEL 1:CHOOSE THE AREA (FOR EX. BAILEY ROAD)</a:t>
            </a:r>
          </a:p>
          <a:p>
            <a:pPr>
              <a:lnSpc>
                <a:spcPts val="3608"/>
              </a:lnSpc>
            </a:pPr>
            <a:r>
              <a:rPr lang="en-US" sz="2577">
                <a:solidFill>
                  <a:srgbClr val="033C40"/>
                </a:solidFill>
                <a:latin typeface="Proxima Nova Bold"/>
              </a:rPr>
              <a:t>LEVEL2:CHOOSE THE HOSPITAL.</a:t>
            </a:r>
          </a:p>
          <a:p>
            <a:pPr>
              <a:lnSpc>
                <a:spcPts val="3608"/>
              </a:lnSpc>
            </a:pPr>
            <a:r>
              <a:rPr lang="en-US" sz="2577">
                <a:solidFill>
                  <a:srgbClr val="033C40"/>
                </a:solidFill>
                <a:latin typeface="Proxima Nova Bold"/>
              </a:rPr>
              <a:t>LEVEL3:CHOOSE THE DEPARTMENT</a:t>
            </a:r>
          </a:p>
          <a:p>
            <a:pPr>
              <a:lnSpc>
                <a:spcPts val="3608"/>
              </a:lnSpc>
            </a:pPr>
            <a:r>
              <a:rPr lang="en-US" sz="2577">
                <a:solidFill>
                  <a:srgbClr val="033C40"/>
                </a:solidFill>
                <a:latin typeface="Proxima Nova Bold"/>
              </a:rPr>
              <a:t>LEVEL4:CHOOSE THE DOCTOR</a:t>
            </a:r>
          </a:p>
          <a:p>
            <a:pPr>
              <a:lnSpc>
                <a:spcPts val="3608"/>
              </a:lnSpc>
            </a:pPr>
            <a:endParaRPr lang="en-US" sz="2577">
              <a:solidFill>
                <a:srgbClr val="033C40"/>
              </a:solidFill>
              <a:latin typeface="Proxima Nova Bold"/>
            </a:endParaRPr>
          </a:p>
          <a:p>
            <a:pPr>
              <a:lnSpc>
                <a:spcPts val="3332"/>
              </a:lnSpc>
            </a:pPr>
            <a:endParaRPr lang="en-US" sz="2577">
              <a:solidFill>
                <a:srgbClr val="033C40"/>
              </a:solidFill>
              <a:latin typeface="Proxima Nova Bold"/>
            </a:endParaRPr>
          </a:p>
          <a:p>
            <a:pPr>
              <a:lnSpc>
                <a:spcPts val="3332"/>
              </a:lnSpc>
            </a:pPr>
            <a:r>
              <a:rPr lang="en-US" sz="2380">
                <a:solidFill>
                  <a:srgbClr val="033C40"/>
                </a:solidFill>
                <a:latin typeface="Proxima Nova Bold"/>
              </a:rPr>
              <a:t>After passing these four levels you can get the exact number of people who have taken receipts for regular checkups for the same doctor at that  particular moment. In this way before leaving the home for a regular checkup you already know where to go for smooth experience of a regular checkup or a visit.</a:t>
            </a:r>
          </a:p>
          <a:p>
            <a:pPr>
              <a:lnSpc>
                <a:spcPts val="3332"/>
              </a:lnSpc>
            </a:pPr>
            <a:endParaRPr lang="en-US" sz="2380">
              <a:solidFill>
                <a:srgbClr val="033C40"/>
              </a:solidFill>
              <a:latin typeface="Proxima Nova Bold"/>
            </a:endParaRPr>
          </a:p>
          <a:p>
            <a:pPr>
              <a:lnSpc>
                <a:spcPts val="5660"/>
              </a:lnSpc>
            </a:pPr>
            <a:r>
              <a:rPr lang="en-US" sz="4043">
                <a:solidFill>
                  <a:srgbClr val="033C40"/>
                </a:solidFill>
                <a:latin typeface="Proxima Nova Bold"/>
              </a:rPr>
              <a:t>WHO WILL UPDATE SAHAAYAK?</a:t>
            </a:r>
          </a:p>
          <a:p>
            <a:pPr>
              <a:lnSpc>
                <a:spcPts val="3292"/>
              </a:lnSpc>
            </a:pPr>
            <a:r>
              <a:rPr lang="en-US" sz="2351">
                <a:solidFill>
                  <a:srgbClr val="033C40"/>
                </a:solidFill>
                <a:latin typeface="Proxima Nova Bold"/>
              </a:rPr>
              <a:t>Hospital staff preferably reception counter will update the number of patients and unoccupied beds.</a:t>
            </a:r>
          </a:p>
          <a:p>
            <a:pPr>
              <a:lnSpc>
                <a:spcPts val="3499"/>
              </a:lnSpc>
            </a:pPr>
            <a:endParaRPr lang="en-US" sz="2351">
              <a:solidFill>
                <a:srgbClr val="033C40"/>
              </a:solidFill>
              <a:latin typeface="Proxima Nova Bold"/>
            </a:endParaRPr>
          </a:p>
          <a:p>
            <a:pPr>
              <a:lnSpc>
                <a:spcPts val="2505"/>
              </a:lnSpc>
            </a:pPr>
            <a:endParaRPr lang="en-US" sz="2351">
              <a:solidFill>
                <a:srgbClr val="033C40"/>
              </a:solidFill>
              <a:latin typeface="Proxima Nova Bold"/>
            </a:endParaRPr>
          </a:p>
          <a:p>
            <a:pPr>
              <a:lnSpc>
                <a:spcPts val="2125"/>
              </a:lnSpc>
            </a:pPr>
            <a:endParaRPr lang="en-US" sz="2351">
              <a:solidFill>
                <a:srgbClr val="033C40"/>
              </a:solidFill>
              <a:latin typeface="Proxima Nova Bold"/>
            </a:endParaRPr>
          </a:p>
          <a:p>
            <a:pPr>
              <a:lnSpc>
                <a:spcPts val="2125"/>
              </a:lnSpc>
            </a:pPr>
            <a:endParaRPr lang="en-US" sz="2351">
              <a:solidFill>
                <a:srgbClr val="033C40"/>
              </a:solidFill>
              <a:latin typeface="Proxima Nova Bold"/>
            </a:endParaRPr>
          </a:p>
          <a:p>
            <a:pPr>
              <a:lnSpc>
                <a:spcPts val="2125"/>
              </a:lnSpc>
            </a:pPr>
            <a:endParaRPr lang="en-US" sz="2351">
              <a:solidFill>
                <a:srgbClr val="033C40"/>
              </a:solidFill>
              <a:latin typeface="Proxima Nova Bold"/>
            </a:endParaRPr>
          </a:p>
          <a:p>
            <a:pPr>
              <a:lnSpc>
                <a:spcPts val="2125"/>
              </a:lnSpc>
            </a:pPr>
            <a:endParaRPr lang="en-US" sz="2351">
              <a:solidFill>
                <a:srgbClr val="033C40"/>
              </a:solidFill>
              <a:latin typeface="Proxima Nova Bold"/>
            </a:endParaRPr>
          </a:p>
        </p:txBody>
      </p:sp>
      <p:sp>
        <p:nvSpPr>
          <p:cNvPr id="9" name="Freeform 9"/>
          <p:cNvSpPr/>
          <p:nvPr/>
        </p:nvSpPr>
        <p:spPr>
          <a:xfrm>
            <a:off x="11981402" y="3062695"/>
            <a:ext cx="2440755" cy="2440755"/>
          </a:xfrm>
          <a:custGeom>
            <a:avLst/>
            <a:gdLst/>
            <a:ahLst/>
            <a:cxnLst/>
            <a:rect l="l" t="t" r="r" b="b"/>
            <a:pathLst>
              <a:path w="2440755" h="2440755">
                <a:moveTo>
                  <a:pt x="0" y="0"/>
                </a:moveTo>
                <a:lnTo>
                  <a:pt x="2440754" y="0"/>
                </a:lnTo>
                <a:lnTo>
                  <a:pt x="2440754" y="2440755"/>
                </a:lnTo>
                <a:lnTo>
                  <a:pt x="0" y="2440755"/>
                </a:lnTo>
                <a:lnTo>
                  <a:pt x="0" y="0"/>
                </a:lnTo>
                <a:close/>
              </a:path>
            </a:pathLst>
          </a:custGeom>
          <a:blipFill>
            <a:blip r:embed="rId6"/>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234774"/>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979683"/>
            <a:ext cx="3064223" cy="2557233"/>
          </a:xfrm>
          <a:custGeom>
            <a:avLst/>
            <a:gdLst/>
            <a:ahLst/>
            <a:cxnLst/>
            <a:rect l="l" t="t" r="r" b="b"/>
            <a:pathLst>
              <a:path w="3064223" h="2557233">
                <a:moveTo>
                  <a:pt x="0" y="0"/>
                </a:moveTo>
                <a:lnTo>
                  <a:pt x="3064222" y="0"/>
                </a:lnTo>
                <a:lnTo>
                  <a:pt x="3064222" y="2557234"/>
                </a:lnTo>
                <a:lnTo>
                  <a:pt x="0" y="2557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699716">
            <a:off x="16818309" y="844956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300329" y="478580"/>
            <a:ext cx="14198155" cy="1062056"/>
          </a:xfrm>
          <a:prstGeom prst="rect">
            <a:avLst/>
          </a:prstGeom>
        </p:spPr>
        <p:txBody>
          <a:bodyPr lIns="0" tIns="0" rIns="0" bIns="0" rtlCol="0" anchor="t">
            <a:spAutoFit/>
          </a:bodyPr>
          <a:lstStyle/>
          <a:p>
            <a:pPr>
              <a:lnSpc>
                <a:spcPts val="8417"/>
              </a:lnSpc>
            </a:pPr>
            <a:r>
              <a:rPr lang="en-US" sz="6733" spc="67">
                <a:solidFill>
                  <a:srgbClr val="033C40"/>
                </a:solidFill>
                <a:latin typeface="Proxima Nova Bold"/>
              </a:rPr>
              <a:t>SOLUTION PROPOSED PART 2</a:t>
            </a:r>
          </a:p>
        </p:txBody>
      </p:sp>
      <p:sp>
        <p:nvSpPr>
          <p:cNvPr id="8" name="TextBox 8"/>
          <p:cNvSpPr txBox="1"/>
          <p:nvPr/>
        </p:nvSpPr>
        <p:spPr>
          <a:xfrm>
            <a:off x="7878027" y="1475943"/>
            <a:ext cx="9952477" cy="8052336"/>
          </a:xfrm>
          <a:prstGeom prst="rect">
            <a:avLst/>
          </a:prstGeom>
        </p:spPr>
        <p:txBody>
          <a:bodyPr lIns="0" tIns="0" rIns="0" bIns="0" rtlCol="0" anchor="t">
            <a:spAutoFit/>
          </a:bodyPr>
          <a:lstStyle/>
          <a:p>
            <a:pPr marL="1174481" lvl="1" indent="-587240">
              <a:lnSpc>
                <a:spcPts val="7615"/>
              </a:lnSpc>
              <a:buFont typeface="Arial"/>
              <a:buChar char="•"/>
            </a:pPr>
            <a:r>
              <a:rPr lang="en-US" sz="5439">
                <a:solidFill>
                  <a:srgbClr val="033C40"/>
                </a:solidFill>
                <a:latin typeface="Proxima Nova Bold"/>
              </a:rPr>
              <a:t>WHAT??</a:t>
            </a:r>
          </a:p>
          <a:p>
            <a:pPr>
              <a:lnSpc>
                <a:spcPts val="4490"/>
              </a:lnSpc>
            </a:pPr>
            <a:r>
              <a:rPr lang="en-US" sz="3207">
                <a:solidFill>
                  <a:srgbClr val="033C40"/>
                </a:solidFill>
                <a:latin typeface="Proxima Nova Bold"/>
              </a:rPr>
              <a:t>  The solution to the problem is </a:t>
            </a:r>
            <a:r>
              <a:rPr lang="en-US" sz="3207" u="sng">
                <a:solidFill>
                  <a:srgbClr val="033C40"/>
                </a:solidFill>
                <a:latin typeface="Proxima Nova Bold"/>
              </a:rPr>
              <a:t>VIRTUAL </a:t>
            </a:r>
          </a:p>
          <a:p>
            <a:pPr>
              <a:lnSpc>
                <a:spcPts val="4490"/>
              </a:lnSpc>
            </a:pPr>
            <a:r>
              <a:rPr lang="en-US" sz="3207" u="sng">
                <a:solidFill>
                  <a:srgbClr val="033C40"/>
                </a:solidFill>
                <a:latin typeface="Proxima Nova Bold"/>
              </a:rPr>
              <a:t>  SWASTHYA KHAATA. </a:t>
            </a:r>
          </a:p>
          <a:p>
            <a:pPr>
              <a:lnSpc>
                <a:spcPts val="4195"/>
              </a:lnSpc>
            </a:pPr>
            <a:r>
              <a:rPr lang="en-US" sz="2996">
                <a:solidFill>
                  <a:srgbClr val="033C40"/>
                </a:solidFill>
                <a:latin typeface="Proxima Nova Bold"/>
              </a:rPr>
              <a:t>      </a:t>
            </a:r>
          </a:p>
          <a:p>
            <a:pPr marL="1174481" lvl="1" indent="-587240">
              <a:lnSpc>
                <a:spcPts val="7615"/>
              </a:lnSpc>
              <a:buFont typeface="Arial"/>
              <a:buChar char="•"/>
            </a:pPr>
            <a:r>
              <a:rPr lang="en-US" sz="5439">
                <a:solidFill>
                  <a:srgbClr val="033C40"/>
                </a:solidFill>
                <a:latin typeface="Proxima Nova Bold"/>
              </a:rPr>
              <a:t>HOW??</a:t>
            </a:r>
          </a:p>
          <a:p>
            <a:pPr>
              <a:lnSpc>
                <a:spcPts val="4496"/>
              </a:lnSpc>
            </a:pPr>
            <a:r>
              <a:rPr lang="en-US" sz="3211">
                <a:solidFill>
                  <a:srgbClr val="033C40"/>
                </a:solidFill>
                <a:latin typeface="Proxima Nova Bold"/>
              </a:rPr>
              <a:t>  When we will visit the doctor for the first time he/she will give us a </a:t>
            </a:r>
            <a:r>
              <a:rPr lang="en-US" sz="3211" u="sng">
                <a:solidFill>
                  <a:srgbClr val="033C40"/>
                </a:solidFill>
                <a:latin typeface="Proxima Nova Bold"/>
              </a:rPr>
              <a:t>SCRATCH CARD</a:t>
            </a:r>
            <a:r>
              <a:rPr lang="en-US" sz="3211">
                <a:solidFill>
                  <a:srgbClr val="033C40"/>
                </a:solidFill>
                <a:latin typeface="Proxima Nova Bold"/>
              </a:rPr>
              <a:t> that will be similar to the talktime card we had in previous times to recharge our mobile phone.On scratching the card we will have a code when we will enter the code the VIRTUAL SWASTHYA KHAATA will be updated by a </a:t>
            </a:r>
            <a:r>
              <a:rPr lang="en-US" sz="3211" u="sng">
                <a:solidFill>
                  <a:srgbClr val="033C40"/>
                </a:solidFill>
                <a:latin typeface="Proxima Nova Bold"/>
              </a:rPr>
              <a:t>talktime of 5 min </a:t>
            </a:r>
            <a:r>
              <a:rPr lang="en-US" sz="3211">
                <a:solidFill>
                  <a:srgbClr val="033C40"/>
                </a:solidFill>
                <a:latin typeface="Proxima Nova Bold"/>
              </a:rPr>
              <a:t>.The card will have a validity so that it can be used for follow-ups only.</a:t>
            </a:r>
          </a:p>
        </p:txBody>
      </p:sp>
      <p:sp>
        <p:nvSpPr>
          <p:cNvPr id="9" name="Freeform 9"/>
          <p:cNvSpPr/>
          <p:nvPr/>
        </p:nvSpPr>
        <p:spPr>
          <a:xfrm>
            <a:off x="156915" y="2417909"/>
            <a:ext cx="7547791" cy="5451183"/>
          </a:xfrm>
          <a:custGeom>
            <a:avLst/>
            <a:gdLst/>
            <a:ahLst/>
            <a:cxnLst/>
            <a:rect l="l" t="t" r="r" b="b"/>
            <a:pathLst>
              <a:path w="7547791" h="5451183">
                <a:moveTo>
                  <a:pt x="0" y="0"/>
                </a:moveTo>
                <a:lnTo>
                  <a:pt x="7547791" y="0"/>
                </a:lnTo>
                <a:lnTo>
                  <a:pt x="7547791" y="5451182"/>
                </a:lnTo>
                <a:lnTo>
                  <a:pt x="0" y="5451182"/>
                </a:lnTo>
                <a:lnTo>
                  <a:pt x="0" y="0"/>
                </a:lnTo>
                <a:close/>
              </a:path>
            </a:pathLst>
          </a:custGeom>
          <a:blipFill>
            <a:blip r:embed="rId6"/>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9050" y="-117387"/>
            <a:ext cx="18509354" cy="10521774"/>
            <a:chOff x="0" y="0"/>
            <a:chExt cx="8024141" cy="4561380"/>
          </a:xfrm>
        </p:grpSpPr>
        <p:sp>
          <p:nvSpPr>
            <p:cNvPr id="3" name="Freeform 3"/>
            <p:cNvSpPr/>
            <p:nvPr/>
          </p:nvSpPr>
          <p:spPr>
            <a:xfrm>
              <a:off x="0" y="0"/>
              <a:ext cx="8024140" cy="4561380"/>
            </a:xfrm>
            <a:custGeom>
              <a:avLst/>
              <a:gdLst/>
              <a:ahLst/>
              <a:cxnLst/>
              <a:rect l="l" t="t" r="r" b="b"/>
              <a:pathLst>
                <a:path w="8024140" h="4561380">
                  <a:moveTo>
                    <a:pt x="0" y="0"/>
                  </a:moveTo>
                  <a:lnTo>
                    <a:pt x="8024140" y="0"/>
                  </a:lnTo>
                  <a:lnTo>
                    <a:pt x="8024140" y="4561380"/>
                  </a:lnTo>
                  <a:lnTo>
                    <a:pt x="0" y="4561380"/>
                  </a:lnTo>
                  <a:close/>
                </a:path>
              </a:pathLst>
            </a:custGeom>
            <a:solidFill>
              <a:srgbClr val="CAE7E4"/>
            </a:solidFill>
          </p:spPr>
        </p:sp>
      </p:grpSp>
      <p:sp>
        <p:nvSpPr>
          <p:cNvPr id="4" name="Freeform 4"/>
          <p:cNvSpPr/>
          <p:nvPr/>
        </p:nvSpPr>
        <p:spPr>
          <a:xfrm>
            <a:off x="-503411" y="7729767"/>
            <a:ext cx="3064223" cy="2557233"/>
          </a:xfrm>
          <a:custGeom>
            <a:avLst/>
            <a:gdLst/>
            <a:ahLst/>
            <a:cxnLst/>
            <a:rect l="l" t="t" r="r" b="b"/>
            <a:pathLst>
              <a:path w="3064223" h="2557233">
                <a:moveTo>
                  <a:pt x="0" y="0"/>
                </a:moveTo>
                <a:lnTo>
                  <a:pt x="3064222" y="0"/>
                </a:lnTo>
                <a:lnTo>
                  <a:pt x="3064222" y="2557233"/>
                </a:lnTo>
                <a:lnTo>
                  <a:pt x="0" y="2557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699716">
            <a:off x="-2279903" y="-2335111"/>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277021" y="518212"/>
            <a:ext cx="15221463" cy="8951044"/>
          </a:xfrm>
          <a:prstGeom prst="rect">
            <a:avLst/>
          </a:prstGeom>
        </p:spPr>
        <p:txBody>
          <a:bodyPr lIns="0" tIns="0" rIns="0" bIns="0" rtlCol="0" anchor="t">
            <a:spAutoFit/>
          </a:bodyPr>
          <a:lstStyle/>
          <a:p>
            <a:pPr marL="742769" lvl="1" indent="-371385">
              <a:lnSpc>
                <a:spcPts val="4816"/>
              </a:lnSpc>
              <a:buFont typeface="Arial"/>
              <a:buChar char="•"/>
            </a:pPr>
            <a:r>
              <a:rPr lang="en-US" sz="3440">
                <a:solidFill>
                  <a:srgbClr val="033C40"/>
                </a:solidFill>
                <a:latin typeface="Proxima Nova Bold"/>
              </a:rPr>
              <a:t>WHY WILL SOMEONE PREFER THIS WAY?</a:t>
            </a:r>
          </a:p>
          <a:p>
            <a:pPr marL="626708" lvl="1" indent="-313354">
              <a:lnSpc>
                <a:spcPts val="4063"/>
              </a:lnSpc>
              <a:buAutoNum type="arabicPeriod"/>
            </a:pPr>
            <a:r>
              <a:rPr lang="en-US" sz="2902">
                <a:solidFill>
                  <a:srgbClr val="033C40"/>
                </a:solidFill>
                <a:latin typeface="Proxima Nova Bold"/>
              </a:rPr>
              <a:t> NO COST OF FOLLOW-UPS</a:t>
            </a:r>
          </a:p>
          <a:p>
            <a:pPr marL="626708" lvl="1" indent="-313354">
              <a:lnSpc>
                <a:spcPts val="4063"/>
              </a:lnSpc>
              <a:buAutoNum type="arabicPeriod"/>
            </a:pPr>
            <a:r>
              <a:rPr lang="en-US" sz="2902">
                <a:solidFill>
                  <a:srgbClr val="033C40"/>
                </a:solidFill>
                <a:latin typeface="Proxima Nova Bold"/>
              </a:rPr>
              <a:t> CONVENIENT </a:t>
            </a:r>
          </a:p>
          <a:p>
            <a:pPr marL="626708" lvl="1" indent="-313354">
              <a:lnSpc>
                <a:spcPts val="4063"/>
              </a:lnSpc>
              <a:buAutoNum type="arabicPeriod"/>
            </a:pPr>
            <a:r>
              <a:rPr lang="en-US" sz="2902">
                <a:solidFill>
                  <a:srgbClr val="033C40"/>
                </a:solidFill>
                <a:latin typeface="Proxima Nova Bold"/>
              </a:rPr>
              <a:t> ANYBODY WHO HAVE A PHONE WHETHER A  KEYPAD OR A     SMARTPHONE CAN USE. </a:t>
            </a:r>
          </a:p>
          <a:p>
            <a:pPr marL="687726" lvl="1" indent="-343863">
              <a:lnSpc>
                <a:spcPts val="4459"/>
              </a:lnSpc>
              <a:buFont typeface="Arial"/>
              <a:buChar char="•"/>
            </a:pPr>
            <a:r>
              <a:rPr lang="en-US" sz="3185">
                <a:solidFill>
                  <a:srgbClr val="033C40"/>
                </a:solidFill>
                <a:latin typeface="Proxima Nova Bold"/>
              </a:rPr>
              <a:t>WHAT WILL CHANGE ON DOCTOR’S END?</a:t>
            </a:r>
          </a:p>
          <a:p>
            <a:pPr>
              <a:lnSpc>
                <a:spcPts val="2840"/>
              </a:lnSpc>
            </a:pPr>
            <a:r>
              <a:rPr lang="en-US" sz="2028">
                <a:solidFill>
                  <a:srgbClr val="033C40"/>
                </a:solidFill>
                <a:latin typeface="Proxima Nova Bold"/>
              </a:rPr>
              <a:t>We will modify the prescription of the doctor with a mobile number and a virtual room link. He/she will connect to the patients (FREE OF COST)who just need a follow up on their treatment and do not have a need of physically visiting again using this mobile number or the link.</a:t>
            </a:r>
          </a:p>
          <a:p>
            <a:pPr>
              <a:lnSpc>
                <a:spcPts val="2840"/>
              </a:lnSpc>
            </a:pPr>
            <a:endParaRPr lang="en-US" sz="2028">
              <a:solidFill>
                <a:srgbClr val="033C40"/>
              </a:solidFill>
              <a:latin typeface="Proxima Nova Bold"/>
            </a:endParaRPr>
          </a:p>
          <a:p>
            <a:pPr>
              <a:lnSpc>
                <a:spcPts val="2840"/>
              </a:lnSpc>
            </a:pPr>
            <a:r>
              <a:rPr lang="en-US" sz="2028">
                <a:solidFill>
                  <a:srgbClr val="033C40"/>
                </a:solidFill>
                <a:latin typeface="Proxima Nova Bold"/>
              </a:rPr>
              <a:t>There will be a fixed hour for each doctor when they will attend these audio chats and video chats with their current patients for the smooth functioning of the system.</a:t>
            </a:r>
          </a:p>
          <a:p>
            <a:pPr>
              <a:lnSpc>
                <a:spcPts val="2840"/>
              </a:lnSpc>
            </a:pPr>
            <a:r>
              <a:rPr lang="en-US" sz="2028">
                <a:solidFill>
                  <a:srgbClr val="033C40"/>
                </a:solidFill>
                <a:latin typeface="Proxima Nova Bold"/>
              </a:rPr>
              <a:t>If still a patients feels there is a need to visit the doctor again they can physically come and again pay the fees and visit the doctor again. This way we can decrease the number of patients physically meeting the doctor and reduce the overcrowd in the hospitals.</a:t>
            </a:r>
          </a:p>
          <a:p>
            <a:pPr marL="634207" lvl="1" indent="-317103">
              <a:lnSpc>
                <a:spcPts val="4112"/>
              </a:lnSpc>
              <a:buFont typeface="Arial"/>
              <a:buChar char="•"/>
            </a:pPr>
            <a:r>
              <a:rPr lang="en-US" sz="2937">
                <a:solidFill>
                  <a:srgbClr val="033C40"/>
                </a:solidFill>
                <a:latin typeface="Proxima Nova Bold"/>
              </a:rPr>
              <a:t>IS THIS FEASIBLE AND CAN BE IMPLEMENTED?</a:t>
            </a:r>
          </a:p>
          <a:p>
            <a:pPr>
              <a:lnSpc>
                <a:spcPts val="4112"/>
              </a:lnSpc>
            </a:pPr>
            <a:r>
              <a:rPr lang="en-US" sz="2937">
                <a:solidFill>
                  <a:srgbClr val="033C40"/>
                </a:solidFill>
                <a:latin typeface="Proxima Nova Bold"/>
              </a:rPr>
              <a:t>Average consultation time in  India is 2 min so a doctor can have follow-up of 30+ patients in that  single hour and since people don’t have to come physically and do not even need to register anywhere to have this meet (audio or video).This seems to be feasible and implementable as well.</a:t>
            </a:r>
          </a:p>
          <a:p>
            <a:pPr>
              <a:lnSpc>
                <a:spcPts val="2653"/>
              </a:lnSpc>
            </a:pPr>
            <a:r>
              <a:rPr lang="en-US" sz="1895">
                <a:solidFill>
                  <a:srgbClr val="033C40"/>
                </a:solidFill>
                <a:latin typeface="Proxima Nova Bold"/>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8922646" y="-234774"/>
            <a:ext cx="9365354"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sp>
      </p:grpSp>
      <p:sp>
        <p:nvSpPr>
          <p:cNvPr id="4" name="Freeform 4"/>
          <p:cNvSpPr/>
          <p:nvPr/>
        </p:nvSpPr>
        <p:spPr>
          <a:xfrm rot="78320">
            <a:off x="133833" y="1967036"/>
            <a:ext cx="8446998" cy="8324132"/>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713113" y="1786177"/>
            <a:ext cx="9084906" cy="5338786"/>
          </a:xfrm>
          <a:prstGeom prst="rect">
            <a:avLst/>
          </a:prstGeom>
        </p:spPr>
        <p:txBody>
          <a:bodyPr lIns="0" tIns="0" rIns="0" bIns="0" rtlCol="0" anchor="t">
            <a:spAutoFit/>
          </a:bodyPr>
          <a:lstStyle/>
          <a:p>
            <a:pPr>
              <a:lnSpc>
                <a:spcPts val="21105"/>
              </a:lnSpc>
            </a:pPr>
            <a:r>
              <a:rPr lang="en-US" sz="16884" spc="168">
                <a:solidFill>
                  <a:srgbClr val="1C7378"/>
                </a:solidFill>
                <a:latin typeface="Proxima Nova Bold"/>
              </a:rPr>
              <a:t>THANK YOU !!!</a:t>
            </a:r>
          </a:p>
        </p:txBody>
      </p:sp>
      <p:sp>
        <p:nvSpPr>
          <p:cNvPr id="6" name="Freeform 6"/>
          <p:cNvSpPr/>
          <p:nvPr/>
        </p:nvSpPr>
        <p:spPr>
          <a:xfrm rot="6967708">
            <a:off x="15645059" y="762399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022704">
            <a:off x="-2588938" y="-290353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8716"/>
            <a:ext cx="10414588" cy="10596442"/>
            <a:chOff x="0" y="0"/>
            <a:chExt cx="4536884" cy="4616105"/>
          </a:xfrm>
        </p:grpSpPr>
        <p:sp>
          <p:nvSpPr>
            <p:cNvPr id="3" name="Freeform 3"/>
            <p:cNvSpPr/>
            <p:nvPr/>
          </p:nvSpPr>
          <p:spPr>
            <a:xfrm>
              <a:off x="0" y="0"/>
              <a:ext cx="4536884" cy="4616105"/>
            </a:xfrm>
            <a:custGeom>
              <a:avLst/>
              <a:gdLst/>
              <a:ahLst/>
              <a:cxnLst/>
              <a:rect l="l" t="t" r="r" b="b"/>
              <a:pathLst>
                <a:path w="4536884" h="4616105">
                  <a:moveTo>
                    <a:pt x="0" y="0"/>
                  </a:moveTo>
                  <a:lnTo>
                    <a:pt x="4536884" y="0"/>
                  </a:lnTo>
                  <a:lnTo>
                    <a:pt x="4536884" y="4616105"/>
                  </a:lnTo>
                  <a:lnTo>
                    <a:pt x="0" y="4616105"/>
                  </a:lnTo>
                  <a:close/>
                </a:path>
              </a:pathLst>
            </a:custGeom>
            <a:solidFill>
              <a:srgbClr val="CAE7E4"/>
            </a:solidFill>
          </p:spPr>
        </p:sp>
      </p:grpSp>
      <p:sp>
        <p:nvSpPr>
          <p:cNvPr id="4" name="Freeform 4"/>
          <p:cNvSpPr/>
          <p:nvPr/>
        </p:nvSpPr>
        <p:spPr>
          <a:xfrm rot="8245086">
            <a:off x="16841540" y="-209866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383019" y="8446537"/>
            <a:ext cx="4761888" cy="4580071"/>
          </a:xfrm>
          <a:custGeom>
            <a:avLst/>
            <a:gdLst/>
            <a:ahLst/>
            <a:cxnLst/>
            <a:rect l="l" t="t" r="r" b="b"/>
            <a:pathLst>
              <a:path w="4761888" h="4580071">
                <a:moveTo>
                  <a:pt x="0" y="0"/>
                </a:moveTo>
                <a:lnTo>
                  <a:pt x="4761889" y="0"/>
                </a:lnTo>
                <a:lnTo>
                  <a:pt x="4761889" y="4580071"/>
                </a:lnTo>
                <a:lnTo>
                  <a:pt x="0" y="4580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814628" y="1065430"/>
            <a:ext cx="7124602" cy="7776699"/>
          </a:xfrm>
          <a:custGeom>
            <a:avLst/>
            <a:gdLst/>
            <a:ahLst/>
            <a:cxnLst/>
            <a:rect l="l" t="t" r="r" b="b"/>
            <a:pathLst>
              <a:path w="7124602" h="7776699">
                <a:moveTo>
                  <a:pt x="0" y="0"/>
                </a:moveTo>
                <a:lnTo>
                  <a:pt x="7124602" y="0"/>
                </a:lnTo>
                <a:lnTo>
                  <a:pt x="7124602" y="7776699"/>
                </a:lnTo>
                <a:lnTo>
                  <a:pt x="0" y="7776699"/>
                </a:lnTo>
                <a:lnTo>
                  <a:pt x="0" y="0"/>
                </a:lnTo>
                <a:close/>
              </a:path>
            </a:pathLst>
          </a:custGeom>
          <a:blipFill>
            <a:blip r:embed="rId6"/>
            <a:stretch>
              <a:fillRect l="-4576" r="-4576"/>
            </a:stretch>
          </a:blipFill>
        </p:spPr>
      </p:sp>
      <p:sp>
        <p:nvSpPr>
          <p:cNvPr id="7" name="Freeform 7"/>
          <p:cNvSpPr/>
          <p:nvPr/>
        </p:nvSpPr>
        <p:spPr>
          <a:xfrm>
            <a:off x="465528" y="3364966"/>
            <a:ext cx="563172" cy="563172"/>
          </a:xfrm>
          <a:custGeom>
            <a:avLst/>
            <a:gdLst/>
            <a:ahLst/>
            <a:cxnLst/>
            <a:rect l="l" t="t" r="r" b="b"/>
            <a:pathLst>
              <a:path w="563172" h="563172">
                <a:moveTo>
                  <a:pt x="0" y="0"/>
                </a:moveTo>
                <a:lnTo>
                  <a:pt x="563172" y="0"/>
                </a:lnTo>
                <a:lnTo>
                  <a:pt x="563172" y="563172"/>
                </a:lnTo>
                <a:lnTo>
                  <a:pt x="0" y="5631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434753" y="4757918"/>
            <a:ext cx="563172" cy="563172"/>
          </a:xfrm>
          <a:custGeom>
            <a:avLst/>
            <a:gdLst/>
            <a:ahLst/>
            <a:cxnLst/>
            <a:rect l="l" t="t" r="r" b="b"/>
            <a:pathLst>
              <a:path w="563172" h="563172">
                <a:moveTo>
                  <a:pt x="0" y="0"/>
                </a:moveTo>
                <a:lnTo>
                  <a:pt x="563173" y="0"/>
                </a:lnTo>
                <a:lnTo>
                  <a:pt x="563173" y="563173"/>
                </a:lnTo>
                <a:lnTo>
                  <a:pt x="0" y="5631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465528" y="7298151"/>
            <a:ext cx="563172" cy="563172"/>
          </a:xfrm>
          <a:custGeom>
            <a:avLst/>
            <a:gdLst/>
            <a:ahLst/>
            <a:cxnLst/>
            <a:rect l="l" t="t" r="r" b="b"/>
            <a:pathLst>
              <a:path w="563172" h="563172">
                <a:moveTo>
                  <a:pt x="0" y="0"/>
                </a:moveTo>
                <a:lnTo>
                  <a:pt x="563172" y="0"/>
                </a:lnTo>
                <a:lnTo>
                  <a:pt x="563172" y="563173"/>
                </a:lnTo>
                <a:lnTo>
                  <a:pt x="0" y="5631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465528" y="6149766"/>
            <a:ext cx="563172" cy="563172"/>
          </a:xfrm>
          <a:custGeom>
            <a:avLst/>
            <a:gdLst/>
            <a:ahLst/>
            <a:cxnLst/>
            <a:rect l="l" t="t" r="r" b="b"/>
            <a:pathLst>
              <a:path w="563172" h="563172">
                <a:moveTo>
                  <a:pt x="0" y="0"/>
                </a:moveTo>
                <a:lnTo>
                  <a:pt x="563172" y="0"/>
                </a:lnTo>
                <a:lnTo>
                  <a:pt x="563172" y="563172"/>
                </a:lnTo>
                <a:lnTo>
                  <a:pt x="0" y="5631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39401" y="1000125"/>
            <a:ext cx="8335786" cy="1061720"/>
          </a:xfrm>
          <a:prstGeom prst="rect">
            <a:avLst/>
          </a:prstGeom>
        </p:spPr>
        <p:txBody>
          <a:bodyPr lIns="0" tIns="0" rIns="0" bIns="0" rtlCol="0" anchor="t">
            <a:spAutoFit/>
          </a:bodyPr>
          <a:lstStyle/>
          <a:p>
            <a:pPr>
              <a:lnSpc>
                <a:spcPts val="8499"/>
              </a:lnSpc>
            </a:pPr>
            <a:r>
              <a:rPr lang="en-US" sz="6799" spc="67">
                <a:solidFill>
                  <a:srgbClr val="033C40"/>
                </a:solidFill>
                <a:latin typeface="Proxima Nova Bold"/>
              </a:rPr>
              <a:t>NIROG HOSPITAL</a:t>
            </a:r>
          </a:p>
        </p:txBody>
      </p:sp>
      <p:sp>
        <p:nvSpPr>
          <p:cNvPr id="12" name="TextBox 12"/>
          <p:cNvSpPr txBox="1"/>
          <p:nvPr/>
        </p:nvSpPr>
        <p:spPr>
          <a:xfrm>
            <a:off x="1348322" y="3298291"/>
            <a:ext cx="9848397" cy="5379991"/>
          </a:xfrm>
          <a:prstGeom prst="rect">
            <a:avLst/>
          </a:prstGeom>
        </p:spPr>
        <p:txBody>
          <a:bodyPr lIns="0" tIns="0" rIns="0" bIns="0" rtlCol="0" anchor="t">
            <a:spAutoFit/>
          </a:bodyPr>
          <a:lstStyle/>
          <a:p>
            <a:pPr>
              <a:lnSpc>
                <a:spcPts val="5340"/>
              </a:lnSpc>
            </a:pPr>
            <a:r>
              <a:rPr lang="en-US" sz="3814">
                <a:solidFill>
                  <a:srgbClr val="033C40"/>
                </a:solidFill>
                <a:latin typeface="Proxima Nova Bold"/>
              </a:rPr>
              <a:t> Address- Pillar No.77, Sheikhpura, Bailey Road, Patna</a:t>
            </a:r>
          </a:p>
          <a:p>
            <a:pPr>
              <a:lnSpc>
                <a:spcPts val="5340"/>
              </a:lnSpc>
            </a:pPr>
            <a:r>
              <a:rPr lang="en-US" sz="3814">
                <a:solidFill>
                  <a:srgbClr val="033C40"/>
                </a:solidFill>
                <a:latin typeface="Proxima Nova Bold"/>
              </a:rPr>
              <a:t>Website: www.niroghospitals.com</a:t>
            </a:r>
          </a:p>
          <a:p>
            <a:pPr>
              <a:lnSpc>
                <a:spcPts val="5340"/>
              </a:lnSpc>
            </a:pPr>
            <a:endParaRPr lang="en-US" sz="3814">
              <a:solidFill>
                <a:srgbClr val="033C40"/>
              </a:solidFill>
              <a:latin typeface="Proxima Nova Bold"/>
            </a:endParaRPr>
          </a:p>
          <a:p>
            <a:pPr>
              <a:lnSpc>
                <a:spcPts val="5340"/>
              </a:lnSpc>
            </a:pPr>
            <a:r>
              <a:rPr lang="en-US" sz="3814">
                <a:solidFill>
                  <a:srgbClr val="033C40"/>
                </a:solidFill>
                <a:latin typeface="Proxima Nova Bold"/>
              </a:rPr>
              <a:t>Facebook:</a:t>
            </a:r>
          </a:p>
          <a:p>
            <a:pPr>
              <a:lnSpc>
                <a:spcPts val="5340"/>
              </a:lnSpc>
            </a:pPr>
            <a:r>
              <a:rPr lang="en-US" sz="3814">
                <a:solidFill>
                  <a:srgbClr val="033C40"/>
                </a:solidFill>
                <a:latin typeface="Proxima Nova Bold"/>
              </a:rPr>
              <a:t>https://www.facebook.com/niroghospital</a:t>
            </a:r>
          </a:p>
          <a:p>
            <a:pPr>
              <a:lnSpc>
                <a:spcPts val="5340"/>
              </a:lnSpc>
            </a:pPr>
            <a:r>
              <a:rPr lang="en-US" sz="3814">
                <a:solidFill>
                  <a:srgbClr val="033C40"/>
                </a:solidFill>
                <a:latin typeface="Proxima Nova Bold"/>
              </a:rPr>
              <a:t>Contact No.:+91-7599975333,</a:t>
            </a:r>
          </a:p>
          <a:p>
            <a:pPr>
              <a:lnSpc>
                <a:spcPts val="5340"/>
              </a:lnSpc>
            </a:pPr>
            <a:r>
              <a:rPr lang="en-US" sz="3814">
                <a:solidFill>
                  <a:srgbClr val="033C40"/>
                </a:solidFill>
                <a:latin typeface="Proxima Nova Bold"/>
              </a:rPr>
              <a:t>+91-92622 91888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7998369">
            <a:off x="-2453192" y="-250830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738822" y="-796037"/>
            <a:ext cx="10414588" cy="11763254"/>
            <a:chOff x="0" y="0"/>
            <a:chExt cx="4536884" cy="5124401"/>
          </a:xfrm>
        </p:grpSpPr>
        <p:sp>
          <p:nvSpPr>
            <p:cNvPr id="4" name="Freeform 4"/>
            <p:cNvSpPr/>
            <p:nvPr/>
          </p:nvSpPr>
          <p:spPr>
            <a:xfrm>
              <a:off x="0" y="0"/>
              <a:ext cx="4536884" cy="5124401"/>
            </a:xfrm>
            <a:custGeom>
              <a:avLst/>
              <a:gdLst/>
              <a:ahLst/>
              <a:cxnLst/>
              <a:rect l="l" t="t" r="r" b="b"/>
              <a:pathLst>
                <a:path w="4536884" h="5124401">
                  <a:moveTo>
                    <a:pt x="0" y="0"/>
                  </a:moveTo>
                  <a:lnTo>
                    <a:pt x="4536884" y="0"/>
                  </a:lnTo>
                  <a:lnTo>
                    <a:pt x="4536884" y="5124401"/>
                  </a:lnTo>
                  <a:lnTo>
                    <a:pt x="0" y="5124401"/>
                  </a:lnTo>
                  <a:close/>
                </a:path>
              </a:pathLst>
            </a:custGeom>
            <a:solidFill>
              <a:srgbClr val="CAE7E4"/>
            </a:solidFill>
          </p:spPr>
        </p:sp>
      </p:grpSp>
      <p:sp>
        <p:nvSpPr>
          <p:cNvPr id="5" name="Freeform 5"/>
          <p:cNvSpPr/>
          <p:nvPr/>
        </p:nvSpPr>
        <p:spPr>
          <a:xfrm>
            <a:off x="15886440" y="7722227"/>
            <a:ext cx="2401560" cy="2564773"/>
          </a:xfrm>
          <a:custGeom>
            <a:avLst/>
            <a:gdLst/>
            <a:ahLst/>
            <a:cxnLst/>
            <a:rect l="l" t="t" r="r" b="b"/>
            <a:pathLst>
              <a:path w="2401560" h="2564773">
                <a:moveTo>
                  <a:pt x="0" y="0"/>
                </a:moveTo>
                <a:lnTo>
                  <a:pt x="2401560" y="0"/>
                </a:lnTo>
                <a:lnTo>
                  <a:pt x="2401560" y="2564773"/>
                </a:lnTo>
                <a:lnTo>
                  <a:pt x="0" y="25647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153525" y="1416829"/>
            <a:ext cx="7607687" cy="8684924"/>
          </a:xfrm>
          <a:prstGeom prst="rect">
            <a:avLst/>
          </a:prstGeom>
        </p:spPr>
        <p:txBody>
          <a:bodyPr lIns="0" tIns="0" rIns="0" bIns="0" rtlCol="0" anchor="t">
            <a:spAutoFit/>
          </a:bodyPr>
          <a:lstStyle/>
          <a:p>
            <a:pPr marL="791279" lvl="1" indent="-395639">
              <a:lnSpc>
                <a:spcPts val="4581"/>
              </a:lnSpc>
              <a:buFont typeface="Arial"/>
              <a:buChar char="•"/>
            </a:pPr>
            <a:r>
              <a:rPr lang="en-US" sz="3665" spc="36">
                <a:solidFill>
                  <a:srgbClr val="033C40"/>
                </a:solidFill>
                <a:latin typeface="Proxima Nova Bold"/>
              </a:rPr>
              <a:t>Private Hospital</a:t>
            </a:r>
          </a:p>
          <a:p>
            <a:pPr marL="791279" lvl="1" indent="-395639">
              <a:lnSpc>
                <a:spcPts val="4581"/>
              </a:lnSpc>
              <a:buFont typeface="Arial"/>
              <a:buChar char="•"/>
            </a:pPr>
            <a:r>
              <a:rPr lang="en-US" sz="3665" spc="36">
                <a:solidFill>
                  <a:srgbClr val="033C40"/>
                </a:solidFill>
                <a:latin typeface="Proxima Nova Bold"/>
              </a:rPr>
              <a:t>24X7 services available</a:t>
            </a:r>
          </a:p>
          <a:p>
            <a:pPr marL="791279" lvl="1" indent="-395639">
              <a:lnSpc>
                <a:spcPts val="4581"/>
              </a:lnSpc>
              <a:buFont typeface="Arial"/>
              <a:buChar char="•"/>
            </a:pPr>
            <a:r>
              <a:rPr lang="en-US" sz="3665" spc="36">
                <a:solidFill>
                  <a:srgbClr val="033C40"/>
                </a:solidFill>
                <a:latin typeface="Proxima Nova Bold"/>
              </a:rPr>
              <a:t>Multispeciality Hospital : Neurology, Internal Medicine, Gynecology, Oncology, Pediatrics, Cardiology, Orthopedics, Psychology,  Nutrition and dietetics</a:t>
            </a:r>
          </a:p>
          <a:p>
            <a:pPr marL="791279" lvl="1" indent="-395639">
              <a:lnSpc>
                <a:spcPts val="4581"/>
              </a:lnSpc>
              <a:buFont typeface="Arial"/>
              <a:buChar char="•"/>
            </a:pPr>
            <a:r>
              <a:rPr lang="en-US" sz="3665" spc="36">
                <a:solidFill>
                  <a:srgbClr val="033C40"/>
                </a:solidFill>
                <a:latin typeface="Proxima Nova Bold"/>
              </a:rPr>
              <a:t>Oxygen Cylinders - Available</a:t>
            </a:r>
          </a:p>
          <a:p>
            <a:pPr marL="791279" lvl="1" indent="-395639">
              <a:lnSpc>
                <a:spcPts val="4581"/>
              </a:lnSpc>
              <a:buFont typeface="Arial"/>
              <a:buChar char="•"/>
            </a:pPr>
            <a:r>
              <a:rPr lang="en-US" sz="3665" spc="36">
                <a:solidFill>
                  <a:srgbClr val="033C40"/>
                </a:solidFill>
                <a:latin typeface="Proxima Nova Bold"/>
              </a:rPr>
              <a:t>Blood Bank  : Not available ( allied with Paras, Palmview, Prathima, Nirmaya )</a:t>
            </a:r>
          </a:p>
          <a:p>
            <a:pPr marL="791279" lvl="1" indent="-395639">
              <a:lnSpc>
                <a:spcPts val="4581"/>
              </a:lnSpc>
              <a:buFont typeface="Arial"/>
              <a:buChar char="•"/>
            </a:pPr>
            <a:r>
              <a:rPr lang="en-US" sz="3665" spc="36">
                <a:solidFill>
                  <a:srgbClr val="033C40"/>
                </a:solidFill>
                <a:latin typeface="Proxima Nova Bold"/>
              </a:rPr>
              <a:t>Bed Count  : 51</a:t>
            </a:r>
          </a:p>
          <a:p>
            <a:pPr marL="791279" lvl="1" indent="-395639">
              <a:lnSpc>
                <a:spcPts val="4581"/>
              </a:lnSpc>
              <a:buFont typeface="Arial"/>
              <a:buChar char="•"/>
            </a:pPr>
            <a:r>
              <a:rPr lang="en-US" sz="3665" spc="36">
                <a:solidFill>
                  <a:srgbClr val="033C40"/>
                </a:solidFill>
                <a:latin typeface="Proxima Nova Bold"/>
              </a:rPr>
              <a:t>Uses IGIMS waste management</a:t>
            </a:r>
          </a:p>
        </p:txBody>
      </p:sp>
      <p:sp>
        <p:nvSpPr>
          <p:cNvPr id="7" name="TextBox 7"/>
          <p:cNvSpPr txBox="1"/>
          <p:nvPr/>
        </p:nvSpPr>
        <p:spPr>
          <a:xfrm>
            <a:off x="3213746" y="462588"/>
            <a:ext cx="9779870" cy="817740"/>
          </a:xfrm>
          <a:prstGeom prst="rect">
            <a:avLst/>
          </a:prstGeom>
        </p:spPr>
        <p:txBody>
          <a:bodyPr lIns="0" tIns="0" rIns="0" bIns="0" rtlCol="0" anchor="t">
            <a:spAutoFit/>
          </a:bodyPr>
          <a:lstStyle/>
          <a:p>
            <a:pPr algn="ctr">
              <a:lnSpc>
                <a:spcPts val="6504"/>
              </a:lnSpc>
              <a:spcBef>
                <a:spcPct val="0"/>
              </a:spcBef>
            </a:pPr>
            <a:r>
              <a:rPr lang="en-US" sz="5203">
                <a:solidFill>
                  <a:srgbClr val="033C40"/>
                </a:solidFill>
                <a:latin typeface="Proxima Nova Bold"/>
              </a:rPr>
              <a:t>General Facts about the hospital</a:t>
            </a:r>
          </a:p>
        </p:txBody>
      </p:sp>
      <p:sp>
        <p:nvSpPr>
          <p:cNvPr id="11" name="Freeform 8"/>
          <p:cNvSpPr/>
          <p:nvPr/>
        </p:nvSpPr>
        <p:spPr>
          <a:xfrm>
            <a:off x="1502247" y="1448090"/>
            <a:ext cx="6445024" cy="1909965"/>
          </a:xfrm>
          <a:custGeom>
            <a:avLst/>
            <a:gdLst/>
            <a:ahLst/>
            <a:cxnLst/>
            <a:rect l="l" t="t" r="r" b="b"/>
            <a:pathLst>
              <a:path w="6445024" h="1909965">
                <a:moveTo>
                  <a:pt x="0" y="0"/>
                </a:moveTo>
                <a:lnTo>
                  <a:pt x="6445024" y="0"/>
                </a:lnTo>
                <a:lnTo>
                  <a:pt x="6445024" y="1909965"/>
                </a:lnTo>
                <a:lnTo>
                  <a:pt x="0" y="1909965"/>
                </a:lnTo>
                <a:lnTo>
                  <a:pt x="0" y="0"/>
                </a:lnTo>
                <a:close/>
              </a:path>
            </a:pathLst>
          </a:custGeom>
          <a:blipFill>
            <a:blip r:embed="rId6"/>
            <a:stretch>
              <a:fillRect r="-9575"/>
            </a:stretch>
          </a:blipFill>
        </p:spPr>
      </p:sp>
      <p:sp>
        <p:nvSpPr>
          <p:cNvPr id="12" name="Freeform 9"/>
          <p:cNvSpPr/>
          <p:nvPr/>
        </p:nvSpPr>
        <p:spPr>
          <a:xfrm>
            <a:off x="1502247" y="3358055"/>
            <a:ext cx="6445024" cy="2560395"/>
          </a:xfrm>
          <a:custGeom>
            <a:avLst/>
            <a:gdLst/>
            <a:ahLst/>
            <a:cxnLst/>
            <a:rect l="l" t="t" r="r" b="b"/>
            <a:pathLst>
              <a:path w="6445024" h="2560395">
                <a:moveTo>
                  <a:pt x="0" y="0"/>
                </a:moveTo>
                <a:lnTo>
                  <a:pt x="6445024" y="0"/>
                </a:lnTo>
                <a:lnTo>
                  <a:pt x="6445024" y="2560395"/>
                </a:lnTo>
                <a:lnTo>
                  <a:pt x="0" y="2560395"/>
                </a:lnTo>
                <a:lnTo>
                  <a:pt x="0" y="0"/>
                </a:lnTo>
                <a:close/>
              </a:path>
            </a:pathLst>
          </a:custGeom>
          <a:blipFill>
            <a:blip r:embed="rId7"/>
            <a:stretch>
              <a:fillRect r="-6829"/>
            </a:stretch>
          </a:blipFill>
        </p:spPr>
      </p:sp>
      <p:sp>
        <p:nvSpPr>
          <p:cNvPr id="13" name="Freeform 10"/>
          <p:cNvSpPr/>
          <p:nvPr/>
        </p:nvSpPr>
        <p:spPr>
          <a:xfrm>
            <a:off x="1502247" y="6150944"/>
            <a:ext cx="6445024" cy="3950809"/>
          </a:xfrm>
          <a:custGeom>
            <a:avLst/>
            <a:gdLst/>
            <a:ahLst/>
            <a:cxnLst/>
            <a:rect l="l" t="t" r="r" b="b"/>
            <a:pathLst>
              <a:path w="6445024" h="3950809">
                <a:moveTo>
                  <a:pt x="0" y="0"/>
                </a:moveTo>
                <a:lnTo>
                  <a:pt x="6445024" y="0"/>
                </a:lnTo>
                <a:lnTo>
                  <a:pt x="6445024" y="3950809"/>
                </a:lnTo>
                <a:lnTo>
                  <a:pt x="0" y="3950809"/>
                </a:lnTo>
                <a:lnTo>
                  <a:pt x="0" y="0"/>
                </a:lnTo>
                <a:close/>
              </a:path>
            </a:pathLst>
          </a:custGeom>
          <a:blipFill>
            <a:blip r:embed="rId8"/>
            <a:stretch>
              <a:fillRect t="-5899" b="-589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222159"/>
            <a:ext cx="9441555" cy="10888788"/>
            <a:chOff x="0" y="0"/>
            <a:chExt cx="4033893" cy="4652221"/>
          </a:xfrm>
        </p:grpSpPr>
        <p:sp>
          <p:nvSpPr>
            <p:cNvPr id="3" name="Freeform 3"/>
            <p:cNvSpPr/>
            <p:nvPr/>
          </p:nvSpPr>
          <p:spPr>
            <a:xfrm>
              <a:off x="0" y="0"/>
              <a:ext cx="4033893" cy="4652221"/>
            </a:xfrm>
            <a:custGeom>
              <a:avLst/>
              <a:gdLst/>
              <a:ahLst/>
              <a:cxnLst/>
              <a:rect l="l" t="t" r="r" b="b"/>
              <a:pathLst>
                <a:path w="4033893" h="4652221">
                  <a:moveTo>
                    <a:pt x="0" y="0"/>
                  </a:moveTo>
                  <a:lnTo>
                    <a:pt x="4033893" y="0"/>
                  </a:lnTo>
                  <a:lnTo>
                    <a:pt x="4033893" y="4652221"/>
                  </a:lnTo>
                  <a:lnTo>
                    <a:pt x="0" y="4652221"/>
                  </a:lnTo>
                  <a:close/>
                </a:path>
              </a:pathLst>
            </a:custGeom>
            <a:solidFill>
              <a:srgbClr val="CAE7E4"/>
            </a:solidFill>
          </p:spPr>
        </p:sp>
      </p:grpSp>
      <p:sp>
        <p:nvSpPr>
          <p:cNvPr id="4" name="Freeform 4"/>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132809">
            <a:off x="-894034" y="7979877"/>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77049" y="1950232"/>
            <a:ext cx="6810171" cy="5518162"/>
          </a:xfrm>
          <a:custGeom>
            <a:avLst/>
            <a:gdLst/>
            <a:ahLst/>
            <a:cxnLst/>
            <a:rect l="l" t="t" r="r" b="b"/>
            <a:pathLst>
              <a:path w="6810171" h="5518162">
                <a:moveTo>
                  <a:pt x="0" y="0"/>
                </a:moveTo>
                <a:lnTo>
                  <a:pt x="6810171" y="0"/>
                </a:lnTo>
                <a:lnTo>
                  <a:pt x="6810171" y="5518162"/>
                </a:lnTo>
                <a:lnTo>
                  <a:pt x="0" y="5518162"/>
                </a:lnTo>
                <a:lnTo>
                  <a:pt x="0" y="0"/>
                </a:lnTo>
                <a:close/>
              </a:path>
            </a:pathLst>
          </a:custGeom>
          <a:blipFill>
            <a:blip r:embed="rId6"/>
            <a:stretch>
              <a:fillRect l="-46197" r="-34031"/>
            </a:stretch>
          </a:blipFill>
        </p:spPr>
      </p:sp>
      <p:sp>
        <p:nvSpPr>
          <p:cNvPr id="7" name="TextBox 7"/>
          <p:cNvSpPr txBox="1"/>
          <p:nvPr/>
        </p:nvSpPr>
        <p:spPr>
          <a:xfrm>
            <a:off x="1028700" y="220185"/>
            <a:ext cx="6822935" cy="2054225"/>
          </a:xfrm>
          <a:prstGeom prst="rect">
            <a:avLst/>
          </a:prstGeom>
        </p:spPr>
        <p:txBody>
          <a:bodyPr lIns="0" tIns="0" rIns="0" bIns="0" rtlCol="0" anchor="t">
            <a:spAutoFit/>
          </a:bodyPr>
          <a:lstStyle/>
          <a:p>
            <a:pPr>
              <a:lnSpc>
                <a:spcPts val="8125"/>
              </a:lnSpc>
            </a:pPr>
            <a:r>
              <a:rPr lang="en-US" sz="6500" spc="65">
                <a:solidFill>
                  <a:srgbClr val="033C40"/>
                </a:solidFill>
                <a:latin typeface="Proxima Nova Bold"/>
              </a:rPr>
              <a:t>GENERAL INFORMANTION</a:t>
            </a:r>
          </a:p>
        </p:txBody>
      </p:sp>
      <p:sp>
        <p:nvSpPr>
          <p:cNvPr id="8" name="TextBox 8"/>
          <p:cNvSpPr txBox="1"/>
          <p:nvPr/>
        </p:nvSpPr>
        <p:spPr>
          <a:xfrm>
            <a:off x="571604" y="2714223"/>
            <a:ext cx="8401142" cy="5611614"/>
          </a:xfrm>
          <a:prstGeom prst="rect">
            <a:avLst/>
          </a:prstGeom>
        </p:spPr>
        <p:txBody>
          <a:bodyPr lIns="0" tIns="0" rIns="0" bIns="0" rtlCol="0" anchor="t">
            <a:spAutoFit/>
          </a:bodyPr>
          <a:lstStyle/>
          <a:p>
            <a:pPr marL="853064" lvl="1" indent="-426532">
              <a:lnSpc>
                <a:spcPts val="4939"/>
              </a:lnSpc>
              <a:spcBef>
                <a:spcPct val="0"/>
              </a:spcBef>
              <a:buFont typeface="Arial"/>
              <a:buChar char="•"/>
            </a:pPr>
            <a:r>
              <a:rPr lang="en-US" sz="3951" spc="39">
                <a:solidFill>
                  <a:srgbClr val="033C40"/>
                </a:solidFill>
                <a:latin typeface="Proxima Nova Bold"/>
              </a:rPr>
              <a:t>ICU Bed Count: 12</a:t>
            </a:r>
          </a:p>
          <a:p>
            <a:pPr marL="853064" lvl="1" indent="-426532">
              <a:lnSpc>
                <a:spcPts val="4939"/>
              </a:lnSpc>
              <a:spcBef>
                <a:spcPct val="0"/>
              </a:spcBef>
              <a:buFont typeface="Arial"/>
              <a:buChar char="•"/>
            </a:pPr>
            <a:r>
              <a:rPr lang="en-US" sz="3951" spc="39">
                <a:solidFill>
                  <a:srgbClr val="033C40"/>
                </a:solidFill>
                <a:latin typeface="Proxima Nova Bold"/>
              </a:rPr>
              <a:t>No. of Operation Theatres: 4</a:t>
            </a:r>
          </a:p>
          <a:p>
            <a:pPr marL="853064" lvl="1" indent="-426532">
              <a:lnSpc>
                <a:spcPts val="4939"/>
              </a:lnSpc>
              <a:spcBef>
                <a:spcPct val="0"/>
              </a:spcBef>
              <a:buFont typeface="Arial"/>
              <a:buChar char="•"/>
            </a:pPr>
            <a:r>
              <a:rPr lang="en-US" sz="3951" spc="39">
                <a:solidFill>
                  <a:srgbClr val="033C40"/>
                </a:solidFill>
                <a:latin typeface="Proxima Nova Bold"/>
              </a:rPr>
              <a:t>No. of wheelchairs: 4 to 5</a:t>
            </a:r>
          </a:p>
          <a:p>
            <a:pPr marL="853064" lvl="1" indent="-426532">
              <a:lnSpc>
                <a:spcPts val="4939"/>
              </a:lnSpc>
              <a:spcBef>
                <a:spcPct val="0"/>
              </a:spcBef>
              <a:buFont typeface="Arial"/>
              <a:buChar char="•"/>
            </a:pPr>
            <a:r>
              <a:rPr lang="en-US" sz="3951" spc="39">
                <a:solidFill>
                  <a:srgbClr val="033C40"/>
                </a:solidFill>
                <a:latin typeface="Proxima Nova Bold"/>
              </a:rPr>
              <a:t>General Ward beds: 10</a:t>
            </a:r>
          </a:p>
          <a:p>
            <a:pPr marL="853064" lvl="1" indent="-426532">
              <a:lnSpc>
                <a:spcPts val="4939"/>
              </a:lnSpc>
              <a:spcBef>
                <a:spcPct val="0"/>
              </a:spcBef>
              <a:buFont typeface="Arial"/>
              <a:buChar char="•"/>
            </a:pPr>
            <a:r>
              <a:rPr lang="en-US" sz="3951" spc="39">
                <a:solidFill>
                  <a:srgbClr val="033C40"/>
                </a:solidFill>
                <a:latin typeface="Proxima Nova Bold"/>
              </a:rPr>
              <a:t>Hospital owns an Ambulance</a:t>
            </a:r>
          </a:p>
          <a:p>
            <a:pPr marL="853064" lvl="1" indent="-426532">
              <a:lnSpc>
                <a:spcPts val="4939"/>
              </a:lnSpc>
              <a:buFont typeface="Arial"/>
              <a:buChar char="•"/>
            </a:pPr>
            <a:r>
              <a:rPr lang="en-US" sz="3951" spc="39">
                <a:solidFill>
                  <a:srgbClr val="033C40"/>
                </a:solidFill>
                <a:latin typeface="Proxima Nova Bold"/>
              </a:rPr>
              <a:t>Medical Shop also available. Cost of medicines ranges from Rs 3 - 25000 ( For Chemotherapy )</a:t>
            </a:r>
          </a:p>
        </p:txBody>
      </p:sp>
      <p:sp>
        <p:nvSpPr>
          <p:cNvPr id="9" name="Freeform 9"/>
          <p:cNvSpPr/>
          <p:nvPr/>
        </p:nvSpPr>
        <p:spPr>
          <a:xfrm>
            <a:off x="15886440" y="7722227"/>
            <a:ext cx="2401560" cy="2564773"/>
          </a:xfrm>
          <a:custGeom>
            <a:avLst/>
            <a:gdLst/>
            <a:ahLst/>
            <a:cxnLst/>
            <a:rect l="l" t="t" r="r" b="b"/>
            <a:pathLst>
              <a:path w="2401560" h="2564773">
                <a:moveTo>
                  <a:pt x="0" y="0"/>
                </a:moveTo>
                <a:lnTo>
                  <a:pt x="2401560" y="0"/>
                </a:lnTo>
                <a:lnTo>
                  <a:pt x="2401560" y="2564773"/>
                </a:lnTo>
                <a:lnTo>
                  <a:pt x="0" y="2564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5883">
            <a:off x="-513037" y="656478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81500" y="323696"/>
            <a:ext cx="16064387" cy="1043940"/>
          </a:xfrm>
          <a:prstGeom prst="rect">
            <a:avLst/>
          </a:prstGeom>
        </p:spPr>
        <p:txBody>
          <a:bodyPr lIns="0" tIns="0" rIns="0" bIns="0" rtlCol="0" anchor="t">
            <a:spAutoFit/>
          </a:bodyPr>
          <a:lstStyle/>
          <a:p>
            <a:pPr>
              <a:lnSpc>
                <a:spcPts val="8250"/>
              </a:lnSpc>
            </a:pPr>
            <a:r>
              <a:rPr lang="en-US" sz="6600" spc="66">
                <a:solidFill>
                  <a:srgbClr val="033C40"/>
                </a:solidFill>
                <a:latin typeface="Proxima Nova Bold"/>
              </a:rPr>
              <a:t>SERVICE PROVIDED BY THE HOSPITAL</a:t>
            </a:r>
          </a:p>
        </p:txBody>
      </p:sp>
      <p:grpSp>
        <p:nvGrpSpPr>
          <p:cNvPr id="5" name="Group 5"/>
          <p:cNvGrpSpPr/>
          <p:nvPr/>
        </p:nvGrpSpPr>
        <p:grpSpPr>
          <a:xfrm>
            <a:off x="1356389" y="1367636"/>
            <a:ext cx="14989498" cy="8660580"/>
            <a:chOff x="0" y="0"/>
            <a:chExt cx="19985998" cy="11547440"/>
          </a:xfrm>
        </p:grpSpPr>
        <p:sp>
          <p:nvSpPr>
            <p:cNvPr id="6" name="Freeform 6"/>
            <p:cNvSpPr/>
            <p:nvPr/>
          </p:nvSpPr>
          <p:spPr>
            <a:xfrm>
              <a:off x="5833391" y="5975709"/>
              <a:ext cx="5758896" cy="5571731"/>
            </a:xfrm>
            <a:custGeom>
              <a:avLst/>
              <a:gdLst/>
              <a:ahLst/>
              <a:cxnLst/>
              <a:rect l="l" t="t" r="r" b="b"/>
              <a:pathLst>
                <a:path w="5758896" h="5571731">
                  <a:moveTo>
                    <a:pt x="0" y="0"/>
                  </a:moveTo>
                  <a:lnTo>
                    <a:pt x="5758895" y="0"/>
                  </a:lnTo>
                  <a:lnTo>
                    <a:pt x="5758895" y="5571731"/>
                  </a:lnTo>
                  <a:lnTo>
                    <a:pt x="0" y="5571731"/>
                  </a:lnTo>
                  <a:lnTo>
                    <a:pt x="0" y="0"/>
                  </a:lnTo>
                  <a:close/>
                </a:path>
              </a:pathLst>
            </a:custGeom>
            <a:blipFill>
              <a:blip r:embed="rId6"/>
              <a:stretch>
                <a:fillRect/>
              </a:stretch>
            </a:blipFill>
          </p:spPr>
        </p:sp>
        <p:sp>
          <p:nvSpPr>
            <p:cNvPr id="7" name="TextBox 7"/>
            <p:cNvSpPr txBox="1"/>
            <p:nvPr/>
          </p:nvSpPr>
          <p:spPr>
            <a:xfrm>
              <a:off x="6774562" y="6680208"/>
              <a:ext cx="3876554" cy="4039408"/>
            </a:xfrm>
            <a:prstGeom prst="rect">
              <a:avLst/>
            </a:prstGeom>
          </p:spPr>
          <p:txBody>
            <a:bodyPr lIns="0" tIns="0" rIns="0" bIns="0" rtlCol="0" anchor="t">
              <a:spAutoFit/>
            </a:bodyPr>
            <a:lstStyle/>
            <a:p>
              <a:pPr algn="ctr">
                <a:lnSpc>
                  <a:spcPts val="2728"/>
                </a:lnSpc>
              </a:pPr>
              <a:r>
                <a:rPr lang="en-US" sz="2182" spc="21">
                  <a:solidFill>
                    <a:srgbClr val="033C40"/>
                  </a:solidFill>
                  <a:latin typeface="Proxima Nova Bold"/>
                </a:rPr>
                <a:t>IN HOUSE PHARMACY: ACCESSIBLE TO ALL INDIVIDUALS , ONSITE</a:t>
              </a:r>
            </a:p>
            <a:p>
              <a:pPr algn="ctr">
                <a:lnSpc>
                  <a:spcPts val="2728"/>
                </a:lnSpc>
              </a:pPr>
              <a:r>
                <a:rPr lang="en-US" sz="2182" spc="21">
                  <a:solidFill>
                    <a:srgbClr val="033C40"/>
                  </a:solidFill>
                  <a:latin typeface="Proxima Nova Bold"/>
                </a:rPr>
                <a:t> PHARMACY FOR EASY MEDICAL ACCESS.</a:t>
              </a:r>
            </a:p>
            <a:p>
              <a:pPr algn="ctr">
                <a:lnSpc>
                  <a:spcPts val="2728"/>
                </a:lnSpc>
                <a:spcBef>
                  <a:spcPct val="0"/>
                </a:spcBef>
              </a:pPr>
              <a:endParaRPr lang="en-US" sz="2182" spc="21">
                <a:solidFill>
                  <a:srgbClr val="033C40"/>
                </a:solidFill>
                <a:latin typeface="Proxima Nova Bold"/>
              </a:endParaRPr>
            </a:p>
          </p:txBody>
        </p:sp>
        <p:sp>
          <p:nvSpPr>
            <p:cNvPr id="8" name="Freeform 8"/>
            <p:cNvSpPr/>
            <p:nvPr/>
          </p:nvSpPr>
          <p:spPr>
            <a:xfrm>
              <a:off x="0" y="17470"/>
              <a:ext cx="6158386" cy="5958239"/>
            </a:xfrm>
            <a:custGeom>
              <a:avLst/>
              <a:gdLst/>
              <a:ahLst/>
              <a:cxnLst/>
              <a:rect l="l" t="t" r="r" b="b"/>
              <a:pathLst>
                <a:path w="6158386" h="5958239">
                  <a:moveTo>
                    <a:pt x="0" y="0"/>
                  </a:moveTo>
                  <a:lnTo>
                    <a:pt x="6158386" y="0"/>
                  </a:lnTo>
                  <a:lnTo>
                    <a:pt x="6158386" y="5958239"/>
                  </a:lnTo>
                  <a:lnTo>
                    <a:pt x="0" y="5958239"/>
                  </a:lnTo>
                  <a:lnTo>
                    <a:pt x="0" y="0"/>
                  </a:lnTo>
                  <a:close/>
                </a:path>
              </a:pathLst>
            </a:custGeom>
            <a:blipFill>
              <a:blip r:embed="rId6"/>
              <a:stretch>
                <a:fillRect/>
              </a:stretch>
            </a:blipFill>
          </p:spPr>
        </p:sp>
        <p:sp>
          <p:nvSpPr>
            <p:cNvPr id="9" name="TextBox 9"/>
            <p:cNvSpPr txBox="1"/>
            <p:nvPr/>
          </p:nvSpPr>
          <p:spPr>
            <a:xfrm>
              <a:off x="820102" y="1124824"/>
              <a:ext cx="4922173" cy="3597853"/>
            </a:xfrm>
            <a:prstGeom prst="rect">
              <a:avLst/>
            </a:prstGeom>
          </p:spPr>
          <p:txBody>
            <a:bodyPr lIns="0" tIns="0" rIns="0" bIns="0" rtlCol="0" anchor="t">
              <a:spAutoFit/>
            </a:bodyPr>
            <a:lstStyle/>
            <a:p>
              <a:pPr algn="ctr">
                <a:lnSpc>
                  <a:spcPts val="2734"/>
                </a:lnSpc>
                <a:spcBef>
                  <a:spcPct val="0"/>
                </a:spcBef>
              </a:pPr>
              <a:r>
                <a:rPr lang="en-US" sz="2187" spc="21">
                  <a:solidFill>
                    <a:srgbClr val="033C40"/>
                  </a:solidFill>
                  <a:latin typeface="Proxima Nova Bold"/>
                </a:rPr>
                <a:t>DEDICATED DEPARTMENTS: IT HAS SPECIALISED UNITS FOR VARIOUS MEDICAL FACALITIES, STAFFED WITH EXPERIENCED HEALTHCARE PROFESSIONALS.</a:t>
              </a:r>
            </a:p>
          </p:txBody>
        </p:sp>
        <p:sp>
          <p:nvSpPr>
            <p:cNvPr id="10" name="Freeform 10"/>
            <p:cNvSpPr/>
            <p:nvPr/>
          </p:nvSpPr>
          <p:spPr>
            <a:xfrm>
              <a:off x="7067649" y="0"/>
              <a:ext cx="6013572" cy="5818131"/>
            </a:xfrm>
            <a:custGeom>
              <a:avLst/>
              <a:gdLst/>
              <a:ahLst/>
              <a:cxnLst/>
              <a:rect l="l" t="t" r="r" b="b"/>
              <a:pathLst>
                <a:path w="6013572" h="5818131">
                  <a:moveTo>
                    <a:pt x="0" y="0"/>
                  </a:moveTo>
                  <a:lnTo>
                    <a:pt x="6013571" y="0"/>
                  </a:lnTo>
                  <a:lnTo>
                    <a:pt x="6013571" y="5818131"/>
                  </a:lnTo>
                  <a:lnTo>
                    <a:pt x="0" y="5818131"/>
                  </a:lnTo>
                  <a:lnTo>
                    <a:pt x="0" y="0"/>
                  </a:lnTo>
                  <a:close/>
                </a:path>
              </a:pathLst>
            </a:custGeom>
            <a:blipFill>
              <a:blip r:embed="rId6"/>
              <a:stretch>
                <a:fillRect/>
              </a:stretch>
            </a:blipFill>
          </p:spPr>
        </p:sp>
        <p:sp>
          <p:nvSpPr>
            <p:cNvPr id="11" name="TextBox 11"/>
            <p:cNvSpPr txBox="1"/>
            <p:nvPr/>
          </p:nvSpPr>
          <p:spPr>
            <a:xfrm>
              <a:off x="8112999" y="1015411"/>
              <a:ext cx="4260151" cy="4266411"/>
            </a:xfrm>
            <a:prstGeom prst="rect">
              <a:avLst/>
            </a:prstGeom>
          </p:spPr>
          <p:txBody>
            <a:bodyPr lIns="0" tIns="0" rIns="0" bIns="0" rtlCol="0" anchor="t">
              <a:spAutoFit/>
            </a:bodyPr>
            <a:lstStyle/>
            <a:p>
              <a:pPr algn="ctr">
                <a:lnSpc>
                  <a:spcPts val="2804"/>
                </a:lnSpc>
              </a:pPr>
              <a:r>
                <a:rPr lang="en-US" sz="2243" spc="22">
                  <a:solidFill>
                    <a:srgbClr val="033C40"/>
                  </a:solidFill>
                  <a:latin typeface="Proxima Nova Bold"/>
                </a:rPr>
                <a:t>EMERGENCY DEPARTMENT: IT IS WELL-EQUIPPED EMERGENCY FACILITIES FOR IMMEDIATE MEDICAL ATTENTION AND CRITICAL CARE.</a:t>
              </a:r>
            </a:p>
            <a:p>
              <a:pPr algn="ctr">
                <a:lnSpc>
                  <a:spcPts val="3054"/>
                </a:lnSpc>
              </a:pPr>
              <a:endParaRPr lang="en-US" sz="2243" spc="22">
                <a:solidFill>
                  <a:srgbClr val="033C40"/>
                </a:solidFill>
                <a:latin typeface="Proxima Nova Bold"/>
              </a:endParaRPr>
            </a:p>
          </p:txBody>
        </p:sp>
        <p:sp>
          <p:nvSpPr>
            <p:cNvPr id="12" name="Freeform 12"/>
            <p:cNvSpPr/>
            <p:nvPr/>
          </p:nvSpPr>
          <p:spPr>
            <a:xfrm>
              <a:off x="12498826" y="5975709"/>
              <a:ext cx="5758896" cy="5571731"/>
            </a:xfrm>
            <a:custGeom>
              <a:avLst/>
              <a:gdLst/>
              <a:ahLst/>
              <a:cxnLst/>
              <a:rect l="l" t="t" r="r" b="b"/>
              <a:pathLst>
                <a:path w="5758896" h="5571731">
                  <a:moveTo>
                    <a:pt x="0" y="0"/>
                  </a:moveTo>
                  <a:lnTo>
                    <a:pt x="5758896" y="0"/>
                  </a:lnTo>
                  <a:lnTo>
                    <a:pt x="5758896" y="5571731"/>
                  </a:lnTo>
                  <a:lnTo>
                    <a:pt x="0" y="5571731"/>
                  </a:lnTo>
                  <a:lnTo>
                    <a:pt x="0" y="0"/>
                  </a:lnTo>
                  <a:close/>
                </a:path>
              </a:pathLst>
            </a:custGeom>
            <a:blipFill>
              <a:blip r:embed="rId6"/>
              <a:stretch>
                <a:fillRect/>
              </a:stretch>
            </a:blipFill>
          </p:spPr>
        </p:sp>
        <p:sp>
          <p:nvSpPr>
            <p:cNvPr id="13" name="TextBox 13"/>
            <p:cNvSpPr txBox="1"/>
            <p:nvPr/>
          </p:nvSpPr>
          <p:spPr>
            <a:xfrm>
              <a:off x="13523924" y="6719916"/>
              <a:ext cx="4045980" cy="4426312"/>
            </a:xfrm>
            <a:prstGeom prst="rect">
              <a:avLst/>
            </a:prstGeom>
          </p:spPr>
          <p:txBody>
            <a:bodyPr lIns="0" tIns="0" rIns="0" bIns="0" rtlCol="0" anchor="t">
              <a:spAutoFit/>
            </a:bodyPr>
            <a:lstStyle/>
            <a:p>
              <a:pPr algn="ctr">
                <a:lnSpc>
                  <a:spcPts val="2690"/>
                </a:lnSpc>
              </a:pPr>
              <a:r>
                <a:rPr lang="en-US" sz="2152" spc="21">
                  <a:solidFill>
                    <a:srgbClr val="033C40"/>
                  </a:solidFill>
                  <a:latin typeface="Proxima Nova Bold"/>
                </a:rPr>
                <a:t>INPATIENT AND OUTPATIENT SERVICES: FACILITIES FOR BOTH ADMITTED PATIENTS REQUIRING HOSPITALIZATION AND THOSE SEEKING OUTPATIENT CONSULTATIONS.</a:t>
              </a:r>
            </a:p>
            <a:p>
              <a:pPr algn="ctr">
                <a:lnSpc>
                  <a:spcPts val="2690"/>
                </a:lnSpc>
                <a:spcBef>
                  <a:spcPct val="0"/>
                </a:spcBef>
              </a:pPr>
              <a:endParaRPr lang="en-US" sz="2152" spc="21">
                <a:solidFill>
                  <a:srgbClr val="033C40"/>
                </a:solidFill>
                <a:latin typeface="Proxima Nova Bold"/>
              </a:endParaRPr>
            </a:p>
          </p:txBody>
        </p:sp>
        <p:sp>
          <p:nvSpPr>
            <p:cNvPr id="14" name="Freeform 14"/>
            <p:cNvSpPr/>
            <p:nvPr/>
          </p:nvSpPr>
          <p:spPr>
            <a:xfrm>
              <a:off x="13990483" y="17470"/>
              <a:ext cx="5995515" cy="5800661"/>
            </a:xfrm>
            <a:custGeom>
              <a:avLst/>
              <a:gdLst/>
              <a:ahLst/>
              <a:cxnLst/>
              <a:rect l="l" t="t" r="r" b="b"/>
              <a:pathLst>
                <a:path w="5995515" h="5800661">
                  <a:moveTo>
                    <a:pt x="0" y="0"/>
                  </a:moveTo>
                  <a:lnTo>
                    <a:pt x="5995515" y="0"/>
                  </a:lnTo>
                  <a:lnTo>
                    <a:pt x="5995515" y="5800661"/>
                  </a:lnTo>
                  <a:lnTo>
                    <a:pt x="0" y="5800661"/>
                  </a:lnTo>
                  <a:lnTo>
                    <a:pt x="0" y="0"/>
                  </a:lnTo>
                  <a:close/>
                </a:path>
              </a:pathLst>
            </a:custGeom>
            <a:blipFill>
              <a:blip r:embed="rId6"/>
              <a:stretch>
                <a:fillRect/>
              </a:stretch>
            </a:blipFill>
          </p:spPr>
        </p:sp>
        <p:sp>
          <p:nvSpPr>
            <p:cNvPr id="15" name="TextBox 15"/>
            <p:cNvSpPr txBox="1"/>
            <p:nvPr/>
          </p:nvSpPr>
          <p:spPr>
            <a:xfrm>
              <a:off x="15244416" y="972909"/>
              <a:ext cx="3961191" cy="3880257"/>
            </a:xfrm>
            <a:prstGeom prst="rect">
              <a:avLst/>
            </a:prstGeom>
          </p:spPr>
          <p:txBody>
            <a:bodyPr lIns="0" tIns="0" rIns="0" bIns="0" rtlCol="0" anchor="t">
              <a:spAutoFit/>
            </a:bodyPr>
            <a:lstStyle/>
            <a:p>
              <a:pPr algn="ctr">
                <a:lnSpc>
                  <a:spcPts val="2949"/>
                </a:lnSpc>
                <a:spcBef>
                  <a:spcPct val="0"/>
                </a:spcBef>
              </a:pPr>
              <a:r>
                <a:rPr lang="en-US" sz="2359" spc="23">
                  <a:solidFill>
                    <a:srgbClr val="033C40"/>
                  </a:solidFill>
                  <a:latin typeface="Proxima Nova Bold"/>
                </a:rPr>
                <a:t>ICU AND CRITICAL CARE UNITS: INTENSIVE CARE UNITS FOR PATIENTS REQUIRING CLOSE MONITORING AND SPECIALIZED CARE.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5883">
            <a:off x="-513037" y="656478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3132" y="407814"/>
            <a:ext cx="16266514" cy="1043940"/>
          </a:xfrm>
          <a:prstGeom prst="rect">
            <a:avLst/>
          </a:prstGeom>
        </p:spPr>
        <p:txBody>
          <a:bodyPr lIns="0" tIns="0" rIns="0" bIns="0" rtlCol="0" anchor="t">
            <a:spAutoFit/>
          </a:bodyPr>
          <a:lstStyle/>
          <a:p>
            <a:pPr>
              <a:lnSpc>
                <a:spcPts val="8250"/>
              </a:lnSpc>
            </a:pPr>
            <a:r>
              <a:rPr lang="en-US" sz="6600" spc="66">
                <a:solidFill>
                  <a:srgbClr val="033C40"/>
                </a:solidFill>
                <a:latin typeface="Proxima Nova Bold"/>
              </a:rPr>
              <a:t>SERVICE PROVIDED BY THE HOSPITAL</a:t>
            </a:r>
          </a:p>
        </p:txBody>
      </p:sp>
      <p:grpSp>
        <p:nvGrpSpPr>
          <p:cNvPr id="5" name="Group 5"/>
          <p:cNvGrpSpPr/>
          <p:nvPr/>
        </p:nvGrpSpPr>
        <p:grpSpPr>
          <a:xfrm>
            <a:off x="10344488" y="5810947"/>
            <a:ext cx="4253489" cy="4115251"/>
            <a:chOff x="0" y="0"/>
            <a:chExt cx="5671319" cy="5487001"/>
          </a:xfrm>
        </p:grpSpPr>
        <p:sp>
          <p:nvSpPr>
            <p:cNvPr id="6" name="Freeform 6"/>
            <p:cNvSpPr/>
            <p:nvPr/>
          </p:nvSpPr>
          <p:spPr>
            <a:xfrm>
              <a:off x="0" y="0"/>
              <a:ext cx="5671319" cy="5487001"/>
            </a:xfrm>
            <a:custGeom>
              <a:avLst/>
              <a:gdLst/>
              <a:ahLst/>
              <a:cxnLst/>
              <a:rect l="l" t="t" r="r" b="b"/>
              <a:pathLst>
                <a:path w="5671319" h="5487001">
                  <a:moveTo>
                    <a:pt x="0" y="0"/>
                  </a:moveTo>
                  <a:lnTo>
                    <a:pt x="5671319" y="0"/>
                  </a:lnTo>
                  <a:lnTo>
                    <a:pt x="5671319" y="5487001"/>
                  </a:lnTo>
                  <a:lnTo>
                    <a:pt x="0" y="5487001"/>
                  </a:lnTo>
                  <a:lnTo>
                    <a:pt x="0" y="0"/>
                  </a:lnTo>
                  <a:close/>
                </a:path>
              </a:pathLst>
            </a:custGeom>
            <a:blipFill>
              <a:blip r:embed="rId6"/>
              <a:stretch>
                <a:fillRect/>
              </a:stretch>
            </a:blipFill>
          </p:spPr>
        </p:sp>
        <p:sp>
          <p:nvSpPr>
            <p:cNvPr id="7" name="TextBox 7"/>
            <p:cNvSpPr txBox="1"/>
            <p:nvPr/>
          </p:nvSpPr>
          <p:spPr>
            <a:xfrm>
              <a:off x="1236445" y="912166"/>
              <a:ext cx="3730829" cy="3928766"/>
            </a:xfrm>
            <a:prstGeom prst="rect">
              <a:avLst/>
            </a:prstGeom>
          </p:spPr>
          <p:txBody>
            <a:bodyPr lIns="0" tIns="0" rIns="0" bIns="0" rtlCol="0" anchor="t">
              <a:spAutoFit/>
            </a:bodyPr>
            <a:lstStyle/>
            <a:p>
              <a:pPr algn="ctr">
                <a:lnSpc>
                  <a:spcPts val="2994"/>
                </a:lnSpc>
              </a:pPr>
              <a:r>
                <a:rPr lang="en-US" sz="2395" spc="23">
                  <a:solidFill>
                    <a:srgbClr val="033C40"/>
                  </a:solidFill>
                  <a:latin typeface="Proxima Nova Bold"/>
                </a:rPr>
                <a:t>HEALTH CHECKUP PACKAGES: COMPREHENSIVE HEALTH CHECKUPS FOR PREVENTIVE CARE.</a:t>
              </a:r>
            </a:p>
            <a:p>
              <a:pPr algn="ctr">
                <a:lnSpc>
                  <a:spcPts val="2994"/>
                </a:lnSpc>
                <a:spcBef>
                  <a:spcPct val="0"/>
                </a:spcBef>
              </a:pPr>
              <a:endParaRPr lang="en-US" sz="2395" spc="23">
                <a:solidFill>
                  <a:srgbClr val="033C40"/>
                </a:solidFill>
                <a:latin typeface="Proxima Nova Bold"/>
              </a:endParaRPr>
            </a:p>
          </p:txBody>
        </p:sp>
      </p:grpSp>
      <p:sp>
        <p:nvSpPr>
          <p:cNvPr id="8" name="Freeform 8"/>
          <p:cNvSpPr/>
          <p:nvPr/>
        </p:nvSpPr>
        <p:spPr>
          <a:xfrm>
            <a:off x="1809626" y="1480329"/>
            <a:ext cx="4350749" cy="4209350"/>
          </a:xfrm>
          <a:custGeom>
            <a:avLst/>
            <a:gdLst/>
            <a:ahLst/>
            <a:cxnLst/>
            <a:rect l="l" t="t" r="r" b="b"/>
            <a:pathLst>
              <a:path w="4350749" h="4209350">
                <a:moveTo>
                  <a:pt x="0" y="0"/>
                </a:moveTo>
                <a:lnTo>
                  <a:pt x="4350749" y="0"/>
                </a:lnTo>
                <a:lnTo>
                  <a:pt x="4350749" y="4209350"/>
                </a:lnTo>
                <a:lnTo>
                  <a:pt x="0" y="4209350"/>
                </a:lnTo>
                <a:lnTo>
                  <a:pt x="0" y="0"/>
                </a:lnTo>
                <a:close/>
              </a:path>
            </a:pathLst>
          </a:custGeom>
          <a:blipFill>
            <a:blip r:embed="rId6"/>
            <a:stretch>
              <a:fillRect/>
            </a:stretch>
          </a:blipFill>
        </p:spPr>
      </p:sp>
      <p:sp>
        <p:nvSpPr>
          <p:cNvPr id="9" name="TextBox 9"/>
          <p:cNvSpPr txBox="1"/>
          <p:nvPr/>
        </p:nvSpPr>
        <p:spPr>
          <a:xfrm>
            <a:off x="2529718" y="2134854"/>
            <a:ext cx="3065354" cy="2881251"/>
          </a:xfrm>
          <a:prstGeom prst="rect">
            <a:avLst/>
          </a:prstGeom>
        </p:spPr>
        <p:txBody>
          <a:bodyPr lIns="0" tIns="0" rIns="0" bIns="0" rtlCol="0" anchor="t">
            <a:spAutoFit/>
          </a:bodyPr>
          <a:lstStyle/>
          <a:p>
            <a:pPr algn="ctr">
              <a:lnSpc>
                <a:spcPts val="3254"/>
              </a:lnSpc>
            </a:pPr>
            <a:r>
              <a:rPr lang="en-US" sz="2603" spc="26">
                <a:solidFill>
                  <a:srgbClr val="033C40"/>
                </a:solidFill>
                <a:latin typeface="Proxima Nova Bold"/>
              </a:rPr>
              <a:t>DIAGNOSTIC SERVICES: </a:t>
            </a:r>
          </a:p>
          <a:p>
            <a:pPr algn="ctr">
              <a:lnSpc>
                <a:spcPts val="3254"/>
              </a:lnSpc>
            </a:pPr>
            <a:r>
              <a:rPr lang="en-US" sz="2603" spc="26">
                <a:solidFill>
                  <a:srgbClr val="033C40"/>
                </a:solidFill>
                <a:latin typeface="Proxima Nova Bold"/>
              </a:rPr>
              <a:t>THE HOSPITAL HAVE ITS OWN PATHOLOGY AND RADIOLOGY LAB </a:t>
            </a:r>
          </a:p>
          <a:p>
            <a:pPr algn="ctr">
              <a:lnSpc>
                <a:spcPts val="3254"/>
              </a:lnSpc>
              <a:spcBef>
                <a:spcPct val="0"/>
              </a:spcBef>
            </a:pPr>
            <a:endParaRPr lang="en-US" sz="2603" spc="26">
              <a:solidFill>
                <a:srgbClr val="033C40"/>
              </a:solidFill>
              <a:latin typeface="Proxima Nova Bold"/>
            </a:endParaRPr>
          </a:p>
        </p:txBody>
      </p:sp>
      <p:grpSp>
        <p:nvGrpSpPr>
          <p:cNvPr id="10" name="Group 10"/>
          <p:cNvGrpSpPr/>
          <p:nvPr/>
        </p:nvGrpSpPr>
        <p:grpSpPr>
          <a:xfrm>
            <a:off x="6822843" y="1480329"/>
            <a:ext cx="4000918" cy="4209350"/>
            <a:chOff x="0" y="0"/>
            <a:chExt cx="5334558" cy="5612466"/>
          </a:xfrm>
        </p:grpSpPr>
        <p:sp>
          <p:nvSpPr>
            <p:cNvPr id="11" name="Freeform 11"/>
            <p:cNvSpPr/>
            <p:nvPr/>
          </p:nvSpPr>
          <p:spPr>
            <a:xfrm>
              <a:off x="0" y="0"/>
              <a:ext cx="5334558" cy="5612466"/>
            </a:xfrm>
            <a:custGeom>
              <a:avLst/>
              <a:gdLst/>
              <a:ahLst/>
              <a:cxnLst/>
              <a:rect l="l" t="t" r="r" b="b"/>
              <a:pathLst>
                <a:path w="5334558" h="5612466">
                  <a:moveTo>
                    <a:pt x="0" y="0"/>
                  </a:moveTo>
                  <a:lnTo>
                    <a:pt x="5334558" y="0"/>
                  </a:lnTo>
                  <a:lnTo>
                    <a:pt x="5334558" y="5612466"/>
                  </a:lnTo>
                  <a:lnTo>
                    <a:pt x="0" y="5612466"/>
                  </a:lnTo>
                  <a:lnTo>
                    <a:pt x="0" y="0"/>
                  </a:lnTo>
                  <a:close/>
                </a:path>
              </a:pathLst>
            </a:custGeom>
            <a:blipFill>
              <a:blip r:embed="rId6"/>
              <a:stretch>
                <a:fillRect l="-4371" r="-4371"/>
              </a:stretch>
            </a:blipFill>
          </p:spPr>
        </p:sp>
        <p:sp>
          <p:nvSpPr>
            <p:cNvPr id="12" name="TextBox 12"/>
            <p:cNvSpPr txBox="1"/>
            <p:nvPr/>
          </p:nvSpPr>
          <p:spPr>
            <a:xfrm>
              <a:off x="1036815" y="785860"/>
              <a:ext cx="3565109" cy="4052622"/>
            </a:xfrm>
            <a:prstGeom prst="rect">
              <a:avLst/>
            </a:prstGeom>
          </p:spPr>
          <p:txBody>
            <a:bodyPr lIns="0" tIns="0" rIns="0" bIns="0" rtlCol="0" anchor="t">
              <a:spAutoFit/>
            </a:bodyPr>
            <a:lstStyle/>
            <a:p>
              <a:pPr algn="ctr">
                <a:lnSpc>
                  <a:spcPts val="2721"/>
                </a:lnSpc>
              </a:pPr>
              <a:r>
                <a:rPr lang="en-US" sz="2177" spc="21">
                  <a:solidFill>
                    <a:srgbClr val="033C40"/>
                  </a:solidFill>
                  <a:latin typeface="Proxima Nova Bold"/>
                </a:rPr>
                <a:t>REHABILITATION CENTER: PHYSICAL THERAPY AND REHABILITATION SERVICES ARE ALSO PRESENT SUPPORT RECOVERY.</a:t>
              </a:r>
            </a:p>
            <a:p>
              <a:pPr algn="ctr">
                <a:lnSpc>
                  <a:spcPts val="2721"/>
                </a:lnSpc>
              </a:pPr>
              <a:endParaRPr lang="en-US" sz="2177" spc="21">
                <a:solidFill>
                  <a:srgbClr val="033C40"/>
                </a:solidFill>
                <a:latin typeface="Proxima Nova Bold"/>
              </a:endParaRPr>
            </a:p>
          </p:txBody>
        </p:sp>
      </p:grpSp>
      <p:grpSp>
        <p:nvGrpSpPr>
          <p:cNvPr id="13" name="Group 13"/>
          <p:cNvGrpSpPr/>
          <p:nvPr/>
        </p:nvGrpSpPr>
        <p:grpSpPr>
          <a:xfrm>
            <a:off x="5088585" y="5810947"/>
            <a:ext cx="4351155" cy="4209742"/>
            <a:chOff x="0" y="0"/>
            <a:chExt cx="5801540" cy="5612990"/>
          </a:xfrm>
        </p:grpSpPr>
        <p:sp>
          <p:nvSpPr>
            <p:cNvPr id="14" name="Freeform 14"/>
            <p:cNvSpPr/>
            <p:nvPr/>
          </p:nvSpPr>
          <p:spPr>
            <a:xfrm>
              <a:off x="0" y="0"/>
              <a:ext cx="5801540" cy="5612990"/>
            </a:xfrm>
            <a:custGeom>
              <a:avLst/>
              <a:gdLst/>
              <a:ahLst/>
              <a:cxnLst/>
              <a:rect l="l" t="t" r="r" b="b"/>
              <a:pathLst>
                <a:path w="5801540" h="5612990">
                  <a:moveTo>
                    <a:pt x="0" y="0"/>
                  </a:moveTo>
                  <a:lnTo>
                    <a:pt x="5801540" y="0"/>
                  </a:lnTo>
                  <a:lnTo>
                    <a:pt x="5801540" y="5612990"/>
                  </a:lnTo>
                  <a:lnTo>
                    <a:pt x="0" y="5612990"/>
                  </a:lnTo>
                  <a:lnTo>
                    <a:pt x="0" y="0"/>
                  </a:lnTo>
                  <a:close/>
                </a:path>
              </a:pathLst>
            </a:custGeom>
            <a:blipFill>
              <a:blip r:embed="rId6"/>
              <a:stretch>
                <a:fillRect/>
              </a:stretch>
            </a:blipFill>
          </p:spPr>
        </p:sp>
        <p:sp>
          <p:nvSpPr>
            <p:cNvPr id="15" name="TextBox 15"/>
            <p:cNvSpPr txBox="1"/>
            <p:nvPr/>
          </p:nvSpPr>
          <p:spPr>
            <a:xfrm>
              <a:off x="897052" y="985154"/>
              <a:ext cx="4370460" cy="3633157"/>
            </a:xfrm>
            <a:prstGeom prst="rect">
              <a:avLst/>
            </a:prstGeom>
          </p:spPr>
          <p:txBody>
            <a:bodyPr lIns="0" tIns="0" rIns="0" bIns="0" rtlCol="0" anchor="t">
              <a:spAutoFit/>
            </a:bodyPr>
            <a:lstStyle/>
            <a:p>
              <a:pPr algn="ctr">
                <a:lnSpc>
                  <a:spcPts val="3140"/>
                </a:lnSpc>
                <a:spcBef>
                  <a:spcPct val="0"/>
                </a:spcBef>
              </a:pPr>
              <a:r>
                <a:rPr lang="en-US" sz="2512" spc="25">
                  <a:solidFill>
                    <a:srgbClr val="033C40"/>
                  </a:solidFill>
                  <a:latin typeface="Proxima Nova Bold"/>
                </a:rPr>
                <a:t>TELEMEDICINE SERVICES: UTILIZING TECHNOLOGY FOR REMOTE CONSULTATIONS AND MEDICAL ADVICE</a:t>
              </a:r>
            </a:p>
          </p:txBody>
        </p:sp>
      </p:grpSp>
      <p:grpSp>
        <p:nvGrpSpPr>
          <p:cNvPr id="16" name="Group 16"/>
          <p:cNvGrpSpPr/>
          <p:nvPr/>
        </p:nvGrpSpPr>
        <p:grpSpPr>
          <a:xfrm>
            <a:off x="11174610" y="1451754"/>
            <a:ext cx="4361196" cy="4235728"/>
            <a:chOff x="0" y="0"/>
            <a:chExt cx="5814928" cy="5647637"/>
          </a:xfrm>
        </p:grpSpPr>
        <p:sp>
          <p:nvSpPr>
            <p:cNvPr id="17" name="Freeform 17"/>
            <p:cNvSpPr/>
            <p:nvPr/>
          </p:nvSpPr>
          <p:spPr>
            <a:xfrm>
              <a:off x="0" y="0"/>
              <a:ext cx="5814928" cy="5647637"/>
            </a:xfrm>
            <a:custGeom>
              <a:avLst/>
              <a:gdLst/>
              <a:ahLst/>
              <a:cxnLst/>
              <a:rect l="l" t="t" r="r" b="b"/>
              <a:pathLst>
                <a:path w="5814928" h="5647637">
                  <a:moveTo>
                    <a:pt x="0" y="0"/>
                  </a:moveTo>
                  <a:lnTo>
                    <a:pt x="5814928" y="0"/>
                  </a:lnTo>
                  <a:lnTo>
                    <a:pt x="5814928" y="5647637"/>
                  </a:lnTo>
                  <a:lnTo>
                    <a:pt x="0" y="5647637"/>
                  </a:lnTo>
                  <a:lnTo>
                    <a:pt x="0" y="0"/>
                  </a:lnTo>
                  <a:close/>
                </a:path>
              </a:pathLst>
            </a:custGeom>
            <a:blipFill>
              <a:blip r:embed="rId6"/>
              <a:stretch>
                <a:fillRect l="-192" r="-192"/>
              </a:stretch>
            </a:blipFill>
          </p:spPr>
        </p:sp>
        <p:sp>
          <p:nvSpPr>
            <p:cNvPr id="18" name="TextBox 18"/>
            <p:cNvSpPr txBox="1"/>
            <p:nvPr/>
          </p:nvSpPr>
          <p:spPr>
            <a:xfrm>
              <a:off x="1335789" y="600019"/>
              <a:ext cx="3474952" cy="4793532"/>
            </a:xfrm>
            <a:prstGeom prst="rect">
              <a:avLst/>
            </a:prstGeom>
          </p:spPr>
          <p:txBody>
            <a:bodyPr lIns="0" tIns="0" rIns="0" bIns="0" rtlCol="0" anchor="t">
              <a:spAutoFit/>
            </a:bodyPr>
            <a:lstStyle/>
            <a:p>
              <a:pPr algn="ctr">
                <a:lnSpc>
                  <a:spcPts val="3125"/>
                </a:lnSpc>
              </a:pPr>
              <a:r>
                <a:rPr lang="en-US" sz="2500" spc="25">
                  <a:solidFill>
                    <a:srgbClr val="033C40"/>
                  </a:solidFill>
                  <a:latin typeface="Proxima Nova Bold"/>
                </a:rPr>
                <a:t>MATERNITY AND PEDIATRIC UNITS: PROVIDES SPECIALISED CARE FOR EXPECTANT MOTHERS.</a:t>
              </a:r>
            </a:p>
            <a:p>
              <a:pPr algn="ctr">
                <a:lnSpc>
                  <a:spcPts val="4125"/>
                </a:lnSpc>
                <a:spcBef>
                  <a:spcPct val="0"/>
                </a:spcBef>
              </a:pPr>
              <a:endParaRPr lang="en-US" sz="2500" spc="25">
                <a:solidFill>
                  <a:srgbClr val="033C40"/>
                </a:solidFill>
                <a:latin typeface="Proxima Nova 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5883">
            <a:off x="-2322663" y="9139168"/>
            <a:ext cx="4645327" cy="5039309"/>
          </a:xfrm>
          <a:custGeom>
            <a:avLst/>
            <a:gdLst/>
            <a:ahLst/>
            <a:cxnLst/>
            <a:rect l="l" t="t" r="r" b="b"/>
            <a:pathLst>
              <a:path w="4645327" h="5039309">
                <a:moveTo>
                  <a:pt x="0" y="0"/>
                </a:moveTo>
                <a:lnTo>
                  <a:pt x="4645326" y="0"/>
                </a:lnTo>
                <a:lnTo>
                  <a:pt x="4645326"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12870" y="1904243"/>
            <a:ext cx="4865355" cy="3240326"/>
          </a:xfrm>
          <a:custGeom>
            <a:avLst/>
            <a:gdLst/>
            <a:ahLst/>
            <a:cxnLst/>
            <a:rect l="l" t="t" r="r" b="b"/>
            <a:pathLst>
              <a:path w="4865355" h="3240326">
                <a:moveTo>
                  <a:pt x="0" y="0"/>
                </a:moveTo>
                <a:lnTo>
                  <a:pt x="4865355" y="0"/>
                </a:lnTo>
                <a:lnTo>
                  <a:pt x="4865355" y="3240327"/>
                </a:lnTo>
                <a:lnTo>
                  <a:pt x="0" y="3240327"/>
                </a:lnTo>
                <a:lnTo>
                  <a:pt x="0" y="0"/>
                </a:lnTo>
                <a:close/>
              </a:path>
            </a:pathLst>
          </a:custGeom>
          <a:blipFill>
            <a:blip r:embed="rId6"/>
            <a:stretch>
              <a:fillRect/>
            </a:stretch>
          </a:blipFill>
        </p:spPr>
      </p:sp>
      <p:sp>
        <p:nvSpPr>
          <p:cNvPr id="5" name="Freeform 5"/>
          <p:cNvSpPr/>
          <p:nvPr/>
        </p:nvSpPr>
        <p:spPr>
          <a:xfrm>
            <a:off x="6162960" y="1904243"/>
            <a:ext cx="4865355" cy="3240326"/>
          </a:xfrm>
          <a:custGeom>
            <a:avLst/>
            <a:gdLst/>
            <a:ahLst/>
            <a:cxnLst/>
            <a:rect l="l" t="t" r="r" b="b"/>
            <a:pathLst>
              <a:path w="4865355" h="3240326">
                <a:moveTo>
                  <a:pt x="0" y="0"/>
                </a:moveTo>
                <a:lnTo>
                  <a:pt x="4865355" y="0"/>
                </a:lnTo>
                <a:lnTo>
                  <a:pt x="4865355" y="3240327"/>
                </a:lnTo>
                <a:lnTo>
                  <a:pt x="0" y="3240327"/>
                </a:lnTo>
                <a:lnTo>
                  <a:pt x="0" y="0"/>
                </a:lnTo>
                <a:close/>
              </a:path>
            </a:pathLst>
          </a:custGeom>
          <a:blipFill>
            <a:blip r:embed="rId7"/>
            <a:stretch>
              <a:fillRect/>
            </a:stretch>
          </a:blipFill>
        </p:spPr>
      </p:sp>
      <p:sp>
        <p:nvSpPr>
          <p:cNvPr id="6" name="Freeform 6"/>
          <p:cNvSpPr/>
          <p:nvPr/>
        </p:nvSpPr>
        <p:spPr>
          <a:xfrm>
            <a:off x="1359696" y="5516045"/>
            <a:ext cx="5550090" cy="3696360"/>
          </a:xfrm>
          <a:custGeom>
            <a:avLst/>
            <a:gdLst/>
            <a:ahLst/>
            <a:cxnLst/>
            <a:rect l="l" t="t" r="r" b="b"/>
            <a:pathLst>
              <a:path w="5550090" h="3696360">
                <a:moveTo>
                  <a:pt x="0" y="0"/>
                </a:moveTo>
                <a:lnTo>
                  <a:pt x="5550090" y="0"/>
                </a:lnTo>
                <a:lnTo>
                  <a:pt x="5550090" y="3696359"/>
                </a:lnTo>
                <a:lnTo>
                  <a:pt x="0" y="3696359"/>
                </a:lnTo>
                <a:lnTo>
                  <a:pt x="0" y="0"/>
                </a:lnTo>
                <a:close/>
              </a:path>
            </a:pathLst>
          </a:custGeom>
          <a:blipFill>
            <a:blip r:embed="rId8"/>
            <a:stretch>
              <a:fillRect/>
            </a:stretch>
          </a:blipFill>
        </p:spPr>
      </p:sp>
      <p:sp>
        <p:nvSpPr>
          <p:cNvPr id="7" name="Freeform 7"/>
          <p:cNvSpPr/>
          <p:nvPr/>
        </p:nvSpPr>
        <p:spPr>
          <a:xfrm>
            <a:off x="7132255" y="5516045"/>
            <a:ext cx="5550090" cy="3696360"/>
          </a:xfrm>
          <a:custGeom>
            <a:avLst/>
            <a:gdLst/>
            <a:ahLst/>
            <a:cxnLst/>
            <a:rect l="l" t="t" r="r" b="b"/>
            <a:pathLst>
              <a:path w="5550090" h="3696360">
                <a:moveTo>
                  <a:pt x="0" y="0"/>
                </a:moveTo>
                <a:lnTo>
                  <a:pt x="5550090" y="0"/>
                </a:lnTo>
                <a:lnTo>
                  <a:pt x="5550090" y="3696359"/>
                </a:lnTo>
                <a:lnTo>
                  <a:pt x="0" y="3696359"/>
                </a:lnTo>
                <a:lnTo>
                  <a:pt x="0" y="0"/>
                </a:lnTo>
                <a:close/>
              </a:path>
            </a:pathLst>
          </a:custGeom>
          <a:blipFill>
            <a:blip r:embed="rId9"/>
            <a:stretch>
              <a:fillRect/>
            </a:stretch>
          </a:blipFill>
        </p:spPr>
      </p:sp>
      <p:sp>
        <p:nvSpPr>
          <p:cNvPr id="8" name="Freeform 8"/>
          <p:cNvSpPr/>
          <p:nvPr/>
        </p:nvSpPr>
        <p:spPr>
          <a:xfrm>
            <a:off x="11714115" y="1719709"/>
            <a:ext cx="5267132" cy="3507910"/>
          </a:xfrm>
          <a:custGeom>
            <a:avLst/>
            <a:gdLst/>
            <a:ahLst/>
            <a:cxnLst/>
            <a:rect l="l" t="t" r="r" b="b"/>
            <a:pathLst>
              <a:path w="5267132" h="3507910">
                <a:moveTo>
                  <a:pt x="0" y="0"/>
                </a:moveTo>
                <a:lnTo>
                  <a:pt x="5267132" y="0"/>
                </a:lnTo>
                <a:lnTo>
                  <a:pt x="5267132" y="3507910"/>
                </a:lnTo>
                <a:lnTo>
                  <a:pt x="0" y="3507910"/>
                </a:lnTo>
                <a:lnTo>
                  <a:pt x="0" y="0"/>
                </a:lnTo>
                <a:close/>
              </a:path>
            </a:pathLst>
          </a:custGeom>
          <a:blipFill>
            <a:blip r:embed="rId10"/>
            <a:stretch>
              <a:fillRect/>
            </a:stretch>
          </a:blipFill>
        </p:spPr>
      </p:sp>
      <p:sp>
        <p:nvSpPr>
          <p:cNvPr id="9" name="TextBox 9"/>
          <p:cNvSpPr txBox="1"/>
          <p:nvPr/>
        </p:nvSpPr>
        <p:spPr>
          <a:xfrm>
            <a:off x="714733" y="487680"/>
            <a:ext cx="16266514" cy="1043940"/>
          </a:xfrm>
          <a:prstGeom prst="rect">
            <a:avLst/>
          </a:prstGeom>
        </p:spPr>
        <p:txBody>
          <a:bodyPr lIns="0" tIns="0" rIns="0" bIns="0" rtlCol="0" anchor="t">
            <a:spAutoFit/>
          </a:bodyPr>
          <a:lstStyle/>
          <a:p>
            <a:pPr>
              <a:lnSpc>
                <a:spcPts val="8250"/>
              </a:lnSpc>
            </a:pPr>
            <a:r>
              <a:rPr lang="en-US" sz="6600" spc="66">
                <a:solidFill>
                  <a:srgbClr val="033C40"/>
                </a:solidFill>
                <a:latin typeface="Proxima Nova Bold"/>
              </a:rPr>
              <a:t>VIRTUAL TOUR OF THE HOSPITAL</a:t>
            </a:r>
          </a:p>
        </p:txBody>
      </p:sp>
      <p:sp>
        <p:nvSpPr>
          <p:cNvPr id="10" name="Freeform 10"/>
          <p:cNvSpPr/>
          <p:nvPr/>
        </p:nvSpPr>
        <p:spPr>
          <a:xfrm>
            <a:off x="12901420" y="5516045"/>
            <a:ext cx="5175471" cy="3696360"/>
          </a:xfrm>
          <a:custGeom>
            <a:avLst/>
            <a:gdLst/>
            <a:ahLst/>
            <a:cxnLst/>
            <a:rect l="l" t="t" r="r" b="b"/>
            <a:pathLst>
              <a:path w="5175471" h="3696360">
                <a:moveTo>
                  <a:pt x="0" y="0"/>
                </a:moveTo>
                <a:lnTo>
                  <a:pt x="5175471" y="0"/>
                </a:lnTo>
                <a:lnTo>
                  <a:pt x="5175471" y="3696359"/>
                </a:lnTo>
                <a:lnTo>
                  <a:pt x="0" y="3696359"/>
                </a:lnTo>
                <a:lnTo>
                  <a:pt x="0" y="0"/>
                </a:lnTo>
                <a:close/>
              </a:path>
            </a:pathLst>
          </a:custGeom>
          <a:blipFill>
            <a:blip r:embed="rId11"/>
            <a:stretch>
              <a:fillRect l="-3619" r="-3619"/>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9584519" y="-166619"/>
            <a:ext cx="8925640" cy="10648009"/>
            <a:chOff x="0" y="0"/>
            <a:chExt cx="3869427" cy="4616105"/>
          </a:xfrm>
        </p:grpSpPr>
        <p:sp>
          <p:nvSpPr>
            <p:cNvPr id="3" name="Freeform 3"/>
            <p:cNvSpPr/>
            <p:nvPr/>
          </p:nvSpPr>
          <p:spPr>
            <a:xfrm>
              <a:off x="0" y="0"/>
              <a:ext cx="3869427" cy="4616105"/>
            </a:xfrm>
            <a:custGeom>
              <a:avLst/>
              <a:gdLst/>
              <a:ahLst/>
              <a:cxnLst/>
              <a:rect l="l" t="t" r="r" b="b"/>
              <a:pathLst>
                <a:path w="3869427" h="4616105">
                  <a:moveTo>
                    <a:pt x="0" y="0"/>
                  </a:moveTo>
                  <a:lnTo>
                    <a:pt x="3869427" y="0"/>
                  </a:lnTo>
                  <a:lnTo>
                    <a:pt x="3869427" y="4616105"/>
                  </a:lnTo>
                  <a:lnTo>
                    <a:pt x="0" y="4616105"/>
                  </a:lnTo>
                  <a:close/>
                </a:path>
              </a:pathLst>
            </a:custGeom>
            <a:solidFill>
              <a:srgbClr val="CAE7E4"/>
            </a:solidFill>
          </p:spPr>
        </p:sp>
      </p:grpSp>
      <p:sp>
        <p:nvSpPr>
          <p:cNvPr id="4" name="Freeform 4"/>
          <p:cNvSpPr/>
          <p:nvPr/>
        </p:nvSpPr>
        <p:spPr>
          <a:xfrm rot="-5233657">
            <a:off x="-2657230" y="-2202261"/>
            <a:ext cx="4533662" cy="4997022"/>
          </a:xfrm>
          <a:custGeom>
            <a:avLst/>
            <a:gdLst/>
            <a:ahLst/>
            <a:cxnLst/>
            <a:rect l="l" t="t" r="r" b="b"/>
            <a:pathLst>
              <a:path w="4533662" h="4997022">
                <a:moveTo>
                  <a:pt x="0" y="0"/>
                </a:moveTo>
                <a:lnTo>
                  <a:pt x="4533662" y="0"/>
                </a:lnTo>
                <a:lnTo>
                  <a:pt x="4533662" y="4997022"/>
                </a:lnTo>
                <a:lnTo>
                  <a:pt x="0" y="4997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605230" y="483552"/>
            <a:ext cx="14344681" cy="1061720"/>
          </a:xfrm>
          <a:prstGeom prst="rect">
            <a:avLst/>
          </a:prstGeom>
        </p:spPr>
        <p:txBody>
          <a:bodyPr lIns="0" tIns="0" rIns="0" bIns="0" rtlCol="0" anchor="t">
            <a:spAutoFit/>
          </a:bodyPr>
          <a:lstStyle/>
          <a:p>
            <a:pPr>
              <a:lnSpc>
                <a:spcPts val="8499"/>
              </a:lnSpc>
            </a:pPr>
            <a:r>
              <a:rPr lang="en-US" sz="6799" spc="67">
                <a:solidFill>
                  <a:srgbClr val="033C40"/>
                </a:solidFill>
                <a:latin typeface="Proxima Nova Bold"/>
              </a:rPr>
              <a:t>QUOTED VS ACTUAL  STAFF DATA</a:t>
            </a:r>
          </a:p>
        </p:txBody>
      </p:sp>
      <p:sp>
        <p:nvSpPr>
          <p:cNvPr id="6" name="TextBox 6"/>
          <p:cNvSpPr txBox="1"/>
          <p:nvPr/>
        </p:nvSpPr>
        <p:spPr>
          <a:xfrm>
            <a:off x="9914780" y="2337004"/>
            <a:ext cx="7344520" cy="6121435"/>
          </a:xfrm>
          <a:prstGeom prst="rect">
            <a:avLst/>
          </a:prstGeom>
        </p:spPr>
        <p:txBody>
          <a:bodyPr lIns="0" tIns="0" rIns="0" bIns="0" rtlCol="0" anchor="t">
            <a:spAutoFit/>
          </a:bodyPr>
          <a:lstStyle/>
          <a:p>
            <a:pPr marL="933927" lvl="1" indent="-466964">
              <a:lnSpc>
                <a:spcPts val="6056"/>
              </a:lnSpc>
              <a:buFont typeface="Arial"/>
              <a:buChar char="•"/>
            </a:pPr>
            <a:r>
              <a:rPr lang="en-US" sz="4325">
                <a:solidFill>
                  <a:srgbClr val="033C40"/>
                </a:solidFill>
                <a:latin typeface="Proxima Nova Bold"/>
              </a:rPr>
              <a:t>No. of Doctors : 20</a:t>
            </a:r>
          </a:p>
          <a:p>
            <a:pPr marL="933927" lvl="1" indent="-466964">
              <a:lnSpc>
                <a:spcPts val="6056"/>
              </a:lnSpc>
              <a:buFont typeface="Arial"/>
              <a:buChar char="•"/>
            </a:pPr>
            <a:r>
              <a:rPr lang="en-US" sz="4325">
                <a:solidFill>
                  <a:srgbClr val="033C40"/>
                </a:solidFill>
                <a:latin typeface="Proxima Nova Bold"/>
              </a:rPr>
              <a:t>Minimum Qualifications of Doctors: M.D</a:t>
            </a:r>
          </a:p>
          <a:p>
            <a:pPr marL="933927" lvl="1" indent="-466964">
              <a:lnSpc>
                <a:spcPts val="6056"/>
              </a:lnSpc>
              <a:buFont typeface="Arial"/>
              <a:buChar char="•"/>
            </a:pPr>
            <a:r>
              <a:rPr lang="en-US" sz="4325">
                <a:solidFill>
                  <a:srgbClr val="033C40"/>
                </a:solidFill>
                <a:latin typeface="Proxima Nova Bold"/>
              </a:rPr>
              <a:t>No. of Nurses : 25</a:t>
            </a:r>
          </a:p>
          <a:p>
            <a:pPr marL="933927" lvl="1" indent="-466964">
              <a:lnSpc>
                <a:spcPts val="6056"/>
              </a:lnSpc>
              <a:buFont typeface="Arial"/>
              <a:buChar char="•"/>
            </a:pPr>
            <a:r>
              <a:rPr lang="en-US" sz="4325">
                <a:solidFill>
                  <a:srgbClr val="033C40"/>
                </a:solidFill>
                <a:latin typeface="Proxima Nova Bold"/>
              </a:rPr>
              <a:t>No. of Guards : 6(in each shift)</a:t>
            </a:r>
          </a:p>
          <a:p>
            <a:pPr marL="933927" lvl="1" indent="-466964">
              <a:lnSpc>
                <a:spcPts val="6056"/>
              </a:lnSpc>
              <a:buFont typeface="Arial"/>
              <a:buChar char="•"/>
            </a:pPr>
            <a:r>
              <a:rPr lang="en-US" sz="4325">
                <a:solidFill>
                  <a:srgbClr val="033C40"/>
                </a:solidFill>
                <a:latin typeface="Proxima Nova Bold"/>
              </a:rPr>
              <a:t>Cleaning staff : 25 </a:t>
            </a:r>
          </a:p>
          <a:p>
            <a:pPr marL="933927" lvl="1" indent="-466964">
              <a:lnSpc>
                <a:spcPts val="6056"/>
              </a:lnSpc>
              <a:buFont typeface="Arial"/>
              <a:buChar char="•"/>
            </a:pPr>
            <a:r>
              <a:rPr lang="en-US" sz="4325">
                <a:solidFill>
                  <a:srgbClr val="033C40"/>
                </a:solidFill>
                <a:latin typeface="Proxima Nova Bold"/>
              </a:rPr>
              <a:t>In total : 56 employees</a:t>
            </a:r>
          </a:p>
        </p:txBody>
      </p:sp>
      <p:sp>
        <p:nvSpPr>
          <p:cNvPr id="7" name="Freeform 7"/>
          <p:cNvSpPr/>
          <p:nvPr/>
        </p:nvSpPr>
        <p:spPr>
          <a:xfrm rot="-2932786">
            <a:off x="15399136" y="8069276"/>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399950" y="2102294"/>
            <a:ext cx="7035131" cy="6920438"/>
          </a:xfrm>
          <a:prstGeom prst="rect">
            <a:avLst/>
          </a:prstGeom>
        </p:spPr>
        <p:txBody>
          <a:bodyPr lIns="0" tIns="0" rIns="0" bIns="0" rtlCol="0" anchor="t">
            <a:spAutoFit/>
          </a:bodyPr>
          <a:lstStyle/>
          <a:p>
            <a:pPr marL="845639" lvl="1" indent="-422819">
              <a:lnSpc>
                <a:spcPts val="5483"/>
              </a:lnSpc>
              <a:buFont typeface="Arial"/>
              <a:buChar char="•"/>
            </a:pPr>
            <a:r>
              <a:rPr lang="en-US" sz="3916">
                <a:solidFill>
                  <a:srgbClr val="033C40"/>
                </a:solidFill>
                <a:latin typeface="Proxima Nova Bold"/>
              </a:rPr>
              <a:t>No. of Doctors : 120+</a:t>
            </a:r>
          </a:p>
          <a:p>
            <a:pPr marL="845639" lvl="1" indent="-422819">
              <a:lnSpc>
                <a:spcPts val="5483"/>
              </a:lnSpc>
              <a:buFont typeface="Arial"/>
              <a:buChar char="•"/>
            </a:pPr>
            <a:r>
              <a:rPr lang="en-US" sz="3916">
                <a:solidFill>
                  <a:srgbClr val="033C40"/>
                </a:solidFill>
                <a:latin typeface="Proxima Nova Bold"/>
              </a:rPr>
              <a:t>Minimum Qualifications of Doctors: M.D mostly, some doctors are M.S also.</a:t>
            </a:r>
          </a:p>
          <a:p>
            <a:pPr marL="845639" lvl="1" indent="-422819">
              <a:lnSpc>
                <a:spcPts val="5483"/>
              </a:lnSpc>
              <a:buFont typeface="Arial"/>
              <a:buChar char="•"/>
            </a:pPr>
            <a:r>
              <a:rPr lang="en-US" sz="3916">
                <a:solidFill>
                  <a:srgbClr val="033C40"/>
                </a:solidFill>
                <a:latin typeface="Proxima Nova Bold"/>
              </a:rPr>
              <a:t>No. of Employees : 150+(including guards , nurses, cleaning staff)</a:t>
            </a:r>
          </a:p>
          <a:p>
            <a:pPr marL="845639" lvl="1" indent="-422819">
              <a:lnSpc>
                <a:spcPts val="5483"/>
              </a:lnSpc>
              <a:buFont typeface="Arial"/>
              <a:buChar char="•"/>
            </a:pPr>
            <a:r>
              <a:rPr lang="en-US" sz="3916">
                <a:solidFill>
                  <a:srgbClr val="033C40"/>
                </a:solidFill>
                <a:latin typeface="Proxima Nova Bold"/>
              </a:rPr>
              <a:t>Total patients treated till date: 5000+</a:t>
            </a:r>
          </a:p>
          <a:p>
            <a:pPr>
              <a:lnSpc>
                <a:spcPts val="5483"/>
              </a:lnSpc>
            </a:pPr>
            <a:endParaRPr lang="en-US" sz="3916">
              <a:solidFill>
                <a:srgbClr val="033C40"/>
              </a:solidFill>
              <a:latin typeface="Proxima Nova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488528" y="-2216879"/>
            <a:ext cx="24513624" cy="14054100"/>
            <a:chOff x="0" y="0"/>
            <a:chExt cx="32684832" cy="18738800"/>
          </a:xfrm>
        </p:grpSpPr>
        <p:sp>
          <p:nvSpPr>
            <p:cNvPr id="3" name="Freeform 3"/>
            <p:cNvSpPr/>
            <p:nvPr/>
          </p:nvSpPr>
          <p:spPr>
            <a:xfrm rot="1149142">
              <a:off x="823339" y="855979"/>
              <a:ext cx="6242538" cy="6072287"/>
            </a:xfrm>
            <a:custGeom>
              <a:avLst/>
              <a:gdLst/>
              <a:ahLst/>
              <a:cxnLst/>
              <a:rect l="l" t="t" r="r" b="b"/>
              <a:pathLst>
                <a:path w="6242538" h="6072287">
                  <a:moveTo>
                    <a:pt x="0" y="0"/>
                  </a:moveTo>
                  <a:lnTo>
                    <a:pt x="6242538" y="0"/>
                  </a:lnTo>
                  <a:lnTo>
                    <a:pt x="6242538" y="6072287"/>
                  </a:lnTo>
                  <a:lnTo>
                    <a:pt x="0" y="6072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944739">
              <a:off x="26099758" y="12118252"/>
              <a:ext cx="5947423" cy="6363974"/>
            </a:xfrm>
            <a:custGeom>
              <a:avLst/>
              <a:gdLst/>
              <a:ahLst/>
              <a:cxnLst/>
              <a:rect l="l" t="t" r="r" b="b"/>
              <a:pathLst>
                <a:path w="5947423" h="6363974">
                  <a:moveTo>
                    <a:pt x="0" y="0"/>
                  </a:moveTo>
                  <a:lnTo>
                    <a:pt x="5947424" y="0"/>
                  </a:lnTo>
                  <a:lnTo>
                    <a:pt x="5947424" y="6363974"/>
                  </a:lnTo>
                  <a:lnTo>
                    <a:pt x="0" y="63639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861365" y="4127701"/>
              <a:ext cx="19595647" cy="6913822"/>
            </a:xfrm>
            <a:custGeom>
              <a:avLst/>
              <a:gdLst/>
              <a:ahLst/>
              <a:cxnLst/>
              <a:rect l="l" t="t" r="r" b="b"/>
              <a:pathLst>
                <a:path w="19595647" h="6913822">
                  <a:moveTo>
                    <a:pt x="0" y="0"/>
                  </a:moveTo>
                  <a:lnTo>
                    <a:pt x="19595648" y="0"/>
                  </a:lnTo>
                  <a:lnTo>
                    <a:pt x="19595648" y="6913822"/>
                  </a:lnTo>
                  <a:lnTo>
                    <a:pt x="0" y="6913822"/>
                  </a:lnTo>
                  <a:lnTo>
                    <a:pt x="0" y="0"/>
                  </a:lnTo>
                  <a:close/>
                </a:path>
              </a:pathLst>
            </a:custGeom>
            <a:blipFill>
              <a:blip r:embed="rId6"/>
              <a:stretch>
                <a:fillRect r="-876"/>
              </a:stretch>
            </a:blipFill>
          </p:spPr>
        </p:sp>
        <p:sp>
          <p:nvSpPr>
            <p:cNvPr id="6" name="Freeform 6"/>
            <p:cNvSpPr/>
            <p:nvPr/>
          </p:nvSpPr>
          <p:spPr>
            <a:xfrm>
              <a:off x="6861365" y="11041523"/>
              <a:ext cx="19595647" cy="2002382"/>
            </a:xfrm>
            <a:custGeom>
              <a:avLst/>
              <a:gdLst/>
              <a:ahLst/>
              <a:cxnLst/>
              <a:rect l="l" t="t" r="r" b="b"/>
              <a:pathLst>
                <a:path w="19595647" h="2002382">
                  <a:moveTo>
                    <a:pt x="0" y="0"/>
                  </a:moveTo>
                  <a:lnTo>
                    <a:pt x="19595648" y="0"/>
                  </a:lnTo>
                  <a:lnTo>
                    <a:pt x="19595648" y="2002382"/>
                  </a:lnTo>
                  <a:lnTo>
                    <a:pt x="0" y="2002382"/>
                  </a:lnTo>
                  <a:lnTo>
                    <a:pt x="0" y="0"/>
                  </a:lnTo>
                  <a:close/>
                </a:path>
              </a:pathLst>
            </a:custGeom>
            <a:blipFill>
              <a:blip r:embed="rId7"/>
              <a:stretch>
                <a:fillRect l="-2884" t="-233711" r="-2716" b="-3345"/>
              </a:stretch>
            </a:blipFill>
          </p:spPr>
        </p:sp>
        <p:sp>
          <p:nvSpPr>
            <p:cNvPr id="7" name="Freeform 7"/>
            <p:cNvSpPr/>
            <p:nvPr/>
          </p:nvSpPr>
          <p:spPr>
            <a:xfrm>
              <a:off x="6861365" y="13043905"/>
              <a:ext cx="19634959" cy="2456073"/>
            </a:xfrm>
            <a:custGeom>
              <a:avLst/>
              <a:gdLst/>
              <a:ahLst/>
              <a:cxnLst/>
              <a:rect l="l" t="t" r="r" b="b"/>
              <a:pathLst>
                <a:path w="19634959" h="2456073">
                  <a:moveTo>
                    <a:pt x="0" y="0"/>
                  </a:moveTo>
                  <a:lnTo>
                    <a:pt x="19634960" y="0"/>
                  </a:lnTo>
                  <a:lnTo>
                    <a:pt x="19634960" y="2456072"/>
                  </a:lnTo>
                  <a:lnTo>
                    <a:pt x="0" y="2456072"/>
                  </a:lnTo>
                  <a:lnTo>
                    <a:pt x="0" y="0"/>
                  </a:lnTo>
                  <a:close/>
                </a:path>
              </a:pathLst>
            </a:custGeom>
            <a:blipFill>
              <a:blip r:embed="rId8"/>
              <a:stretch>
                <a:fillRect l="-2863" t="-189287" r="-2513"/>
              </a:stretch>
            </a:blipFill>
          </p:spPr>
        </p:sp>
        <p:sp>
          <p:nvSpPr>
            <p:cNvPr id="8" name="TextBox 8"/>
            <p:cNvSpPr txBox="1"/>
            <p:nvPr/>
          </p:nvSpPr>
          <p:spPr>
            <a:xfrm>
              <a:off x="10937822" y="2984571"/>
              <a:ext cx="11042949" cy="1143130"/>
            </a:xfrm>
            <a:prstGeom prst="rect">
              <a:avLst/>
            </a:prstGeom>
          </p:spPr>
          <p:txBody>
            <a:bodyPr lIns="0" tIns="0" rIns="0" bIns="0" rtlCol="0" anchor="t">
              <a:spAutoFit/>
            </a:bodyPr>
            <a:lstStyle/>
            <a:p>
              <a:pPr algn="ctr">
                <a:lnSpc>
                  <a:spcPts val="6936"/>
                </a:lnSpc>
                <a:spcBef>
                  <a:spcPct val="0"/>
                </a:spcBef>
              </a:pPr>
              <a:r>
                <a:rPr lang="en-US" sz="5548" spc="55">
                  <a:solidFill>
                    <a:srgbClr val="033C40"/>
                  </a:solidFill>
                  <a:latin typeface="Proxima Nova Bold"/>
                </a:rPr>
                <a:t>LIST OF THE DOCTORS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1222</Words>
  <Application>Microsoft Office PowerPoint</Application>
  <PresentationFormat>Custom</PresentationFormat>
  <Paragraphs>123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Proxima Nova</vt:lpstr>
      <vt:lpstr>Arial</vt:lpstr>
      <vt:lpstr>Calibri</vt:lpstr>
      <vt:lpstr>Proxima Nova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Orange Blue Creative Healthcare Facility Presentation</dc:title>
  <cp:lastModifiedBy>Ankit Singh</cp:lastModifiedBy>
  <cp:revision>2</cp:revision>
  <dcterms:created xsi:type="dcterms:W3CDTF">2006-08-16T00:00:00Z</dcterms:created>
  <dcterms:modified xsi:type="dcterms:W3CDTF">2024-04-17T18:02:28Z</dcterms:modified>
  <dc:identifier>DAGBoQBCLo0</dc:identifier>
</cp:coreProperties>
</file>